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70" r:id="rId2"/>
    <p:sldId id="271" r:id="rId3"/>
    <p:sldId id="272"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3" r:id="rId19"/>
    <p:sldId id="274" r:id="rId20"/>
    <p:sldId id="275" r:id="rId21"/>
    <p:sldId id="276" r:id="rId22"/>
    <p:sldId id="277" r:id="rId23"/>
    <p:sldId id="278" r:id="rId24"/>
    <p:sldId id="281" r:id="rId25"/>
    <p:sldId id="279" r:id="rId26"/>
    <p:sldId id="282" r:id="rId27"/>
    <p:sldId id="280" r:id="rId28"/>
  </p:sldIdLst>
  <p:sldSz cx="9144000" cy="5143500" type="screen16x9"/>
  <p:notesSz cx="6858000" cy="9144000"/>
  <p:embeddedFontLst>
    <p:embeddedFont>
      <p:font typeface="Amatic SC" panose="00000500000000000000" pitchFamily="2" charset="-79"/>
      <p:regular r:id="rId30"/>
      <p:bold r:id="rId31"/>
    </p:embeddedFont>
    <p:embeddedFont>
      <p:font typeface="Calibri" panose="020F0502020204030204" pitchFamily="34" charset="0"/>
      <p:regular r:id="rId32"/>
      <p:bold r:id="rId33"/>
      <p:italic r:id="rId34"/>
      <p:boldItalic r:id="rId35"/>
    </p:embeddedFont>
    <p:embeddedFont>
      <p:font typeface="Nunit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A MALENA BRUNO" initials="AMB" lastIdx="1" clrIdx="0">
    <p:extLst>
      <p:ext uri="{19B8F6BF-5375-455C-9EA6-DF929625EA0E}">
        <p15:presenceInfo xmlns:p15="http://schemas.microsoft.com/office/powerpoint/2012/main" userId="ANTONIA MALENA BR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7T12:26:15.658" idx="1">
    <p:pos x="5468" y="974"/>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849381e2a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d849381e2a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8613548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8613548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d86135483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d86135483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d86135483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d86135483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86135483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86135483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86135483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86135483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849381e2a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849381e2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849381e2a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d849381e2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8613548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8613548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849381e2a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849381e2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8613548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8613548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d849381e2a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d849381e2a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849381e2a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849381e2a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garanteprivacy.it/regolamentoue"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garanteprivacy.it/regolamentoue/approccio-basato-sul-rischio-e-misure-di-accountability-responsabilizzazione-di-titolari-e-responsabili#registro" TargetMode="External"/><Relationship Id="rId4" Type="http://schemas.openxmlformats.org/officeDocument/2006/relationships/hyperlink" Target="https://www.garanteprivacy.it/regolamentoue/registro"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ec.europa.eu/newsroom/article29/item-detail.cfm?item_id=62404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protezionedatipersonali.it/trattamento-dei-dati" TargetMode="External"/><Relationship Id="rId2" Type="http://schemas.openxmlformats.org/officeDocument/2006/relationships/hyperlink" Target="https://protezionedatipersonali.it/responsabilizzazione-del-titolar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s://protezionedatipersonali.it/registro-dei-trattamenti" TargetMode="External"/><Relationship Id="rId3" Type="http://schemas.openxmlformats.org/officeDocument/2006/relationships/hyperlink" Target="https://protezionedatipersonali.it/minori-e-protezione-dati-personali" TargetMode="External"/><Relationship Id="rId7" Type="http://schemas.openxmlformats.org/officeDocument/2006/relationships/hyperlink" Target="https://protezionedatipersonali.it/responsabile-del-trattamento" TargetMode="External"/><Relationship Id="rId12" Type="http://schemas.openxmlformats.org/officeDocument/2006/relationships/hyperlink" Target="https://protezionedatipersonali.it/data-protection-officer" TargetMode="External"/><Relationship Id="rId2" Type="http://schemas.openxmlformats.org/officeDocument/2006/relationships/hyperlink" Target="https://protezionedatipersonali.it/codice-protezione-dati-personali" TargetMode="External"/><Relationship Id="rId1" Type="http://schemas.openxmlformats.org/officeDocument/2006/relationships/slideLayout" Target="../slideLayouts/slideLayout5.xml"/><Relationship Id="rId6" Type="http://schemas.openxmlformats.org/officeDocument/2006/relationships/hyperlink" Target="https://protezionedatipersonali.it/rappresentante-del-titolare" TargetMode="External"/><Relationship Id="rId11" Type="http://schemas.openxmlformats.org/officeDocument/2006/relationships/hyperlink" Target="https://protezionedatipersonali.it/valutazione-impatto-e-rischio-trattamento" TargetMode="External"/><Relationship Id="rId5" Type="http://schemas.openxmlformats.org/officeDocument/2006/relationships/hyperlink" Target="https://protezionedatipersonali.it/titolare-del-trattamento" TargetMode="External"/><Relationship Id="rId10" Type="http://schemas.openxmlformats.org/officeDocument/2006/relationships/hyperlink" Target="https://protezionedatipersonali.it/violazioni-dati-personali" TargetMode="External"/><Relationship Id="rId4" Type="http://schemas.openxmlformats.org/officeDocument/2006/relationships/hyperlink" Target="https://protezionedatipersonali.it/privacy-by-design-e-by-default" TargetMode="External"/><Relationship Id="rId9" Type="http://schemas.openxmlformats.org/officeDocument/2006/relationships/hyperlink" Target="https://protezionedatipersonali.it/misure-di-sicurezz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rotezionedatipersonali.it/valutazione-impatto-e-rischio-trattamento" TargetMode="External"/><Relationship Id="rId2" Type="http://schemas.openxmlformats.org/officeDocument/2006/relationships/hyperlink" Target="https://protezionedatipersonali.it/trattamento-soggetti-pubblici"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protezionedatipersonali.it/consenso" TargetMode="External"/><Relationship Id="rId2" Type="http://schemas.openxmlformats.org/officeDocument/2006/relationships/hyperlink" Target="https://protezionedatipersonali.it/trattamento-dei-dati" TargetMode="External"/><Relationship Id="rId1" Type="http://schemas.openxmlformats.org/officeDocument/2006/relationships/slideLayout" Target="../slideLayouts/slideLayout5.xml"/><Relationship Id="rId5" Type="http://schemas.openxmlformats.org/officeDocument/2006/relationships/hyperlink" Target="https://protezionedatipersonali.it/trasferimento-dati-all-estero" TargetMode="External"/><Relationship Id="rId4" Type="http://schemas.openxmlformats.org/officeDocument/2006/relationships/hyperlink" Target="https://protezionedatipersonali.it/interessato-del-trattament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rotezionedatipersonali.it/titolare-del-trattamento" TargetMode="External"/><Relationship Id="rId7" Type="http://schemas.openxmlformats.org/officeDocument/2006/relationships/hyperlink" Target="https://protezionedatipersonali.it/regolamento-generale-protezione-dati" TargetMode="External"/><Relationship Id="rId2" Type="http://schemas.openxmlformats.org/officeDocument/2006/relationships/hyperlink" Target="https://protezionedatipersonali.it/autorita-di-controllo" TargetMode="External"/><Relationship Id="rId1" Type="http://schemas.openxmlformats.org/officeDocument/2006/relationships/slideLayout" Target="../slideLayouts/slideLayout5.xml"/><Relationship Id="rId6" Type="http://schemas.openxmlformats.org/officeDocument/2006/relationships/hyperlink" Target="https://protezionedatipersonali.it/violazioni-dati-personali" TargetMode="External"/><Relationship Id="rId5" Type="http://schemas.openxmlformats.org/officeDocument/2006/relationships/hyperlink" Target="https://protezionedatipersonali.it/tutela-da-trattamento-illecito" TargetMode="External"/><Relationship Id="rId4" Type="http://schemas.openxmlformats.org/officeDocument/2006/relationships/hyperlink" Target="https://protezionedatipersonali.it/responsabile-del-trattamento"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protezionedatipersonali.it/trasferimento-dati-all-estero" TargetMode="External"/><Relationship Id="rId3" Type="http://schemas.openxmlformats.org/officeDocument/2006/relationships/hyperlink" Target="https://protezionedatipersonali.it/sanzioni-protezione-dati-personali" TargetMode="External"/><Relationship Id="rId7" Type="http://schemas.openxmlformats.org/officeDocument/2006/relationships/hyperlink" Target="https://protezionedatipersonali.it/certificazioni-della-protezione-dei-dati" TargetMode="External"/><Relationship Id="rId2" Type="http://schemas.openxmlformats.org/officeDocument/2006/relationships/hyperlink" Target="https://protezionedatipersonali.it/autorita-di-controllo" TargetMode="External"/><Relationship Id="rId1" Type="http://schemas.openxmlformats.org/officeDocument/2006/relationships/slideLayout" Target="../slideLayouts/slideLayout5.xml"/><Relationship Id="rId6" Type="http://schemas.openxmlformats.org/officeDocument/2006/relationships/hyperlink" Target="https://protezionedatipersonali.it/violazioni-dati-personali" TargetMode="External"/><Relationship Id="rId5" Type="http://schemas.openxmlformats.org/officeDocument/2006/relationships/hyperlink" Target="https://protezionedatipersonali.it/interessato-del-trattamento" TargetMode="External"/><Relationship Id="rId4" Type="http://schemas.openxmlformats.org/officeDocument/2006/relationships/hyperlink" Target="https://protezionedatipersonali.it/principio-coerenza"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protezionedatipersonali.it/autorita-di-controllo"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protezionedatipersonali.it/dato-personale" TargetMode="External"/><Relationship Id="rId2" Type="http://schemas.openxmlformats.org/officeDocument/2006/relationships/hyperlink" Target="https://protezionedatipersonali.it/misure-di-sicurezza" TargetMode="External"/><Relationship Id="rId1" Type="http://schemas.openxmlformats.org/officeDocument/2006/relationships/slideLayout" Target="../slideLayouts/slideLayout5.xml"/><Relationship Id="rId6" Type="http://schemas.openxmlformats.org/officeDocument/2006/relationships/hyperlink" Target="https://protezionedatipersonali.it/certificazioni-della-protezione-dei-dati" TargetMode="External"/><Relationship Id="rId5" Type="http://schemas.openxmlformats.org/officeDocument/2006/relationships/hyperlink" Target="https://protezionedatipersonali.it/codici-condotta-protezione-dati-personali" TargetMode="External"/><Relationship Id="rId4" Type="http://schemas.openxmlformats.org/officeDocument/2006/relationships/hyperlink" Target="https://protezionedatipersonali.it/notificazione-al-garante" TargetMode="Externa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garanteprivacy.it/regolamentoue"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9C3F70-2FE7-4409-B769-1A56618DBDE3}"/>
              </a:ext>
            </a:extLst>
          </p:cNvPr>
          <p:cNvSpPr>
            <a:spLocks noGrp="1"/>
          </p:cNvSpPr>
          <p:nvPr>
            <p:ph type="title"/>
          </p:nvPr>
        </p:nvSpPr>
        <p:spPr/>
        <p:txBody>
          <a:bodyPr>
            <a:normAutofit fontScale="90000"/>
          </a:bodyPr>
          <a:lstStyle/>
          <a:p>
            <a:pPr algn="ctr"/>
            <a:r>
              <a:rPr lang="it-IT" sz="5300" b="1" i="0" dirty="0">
                <a:solidFill>
                  <a:schemeClr val="bg2"/>
                </a:solidFill>
                <a:effectLst/>
                <a:latin typeface="Amatic SC" panose="00000500000000000000" pitchFamily="2" charset="-79"/>
                <a:cs typeface="Amatic SC" panose="00000500000000000000" pitchFamily="2" charset="-79"/>
              </a:rPr>
              <a:t>Cosa intendiamo per dati personali?</a:t>
            </a:r>
            <a:br>
              <a:rPr lang="it-IT" b="1" i="0" dirty="0">
                <a:solidFill>
                  <a:srgbClr val="00415B"/>
                </a:solidFill>
                <a:effectLst/>
                <a:latin typeface="Titillium Web"/>
              </a:rPr>
            </a:br>
            <a:endParaRPr lang="it-IT" dirty="0"/>
          </a:p>
        </p:txBody>
      </p:sp>
      <p:sp>
        <p:nvSpPr>
          <p:cNvPr id="3" name="Segnaposto numero diapositiva 2">
            <a:extLst>
              <a:ext uri="{FF2B5EF4-FFF2-40B4-BE49-F238E27FC236}">
                <a16:creationId xmlns:a16="http://schemas.microsoft.com/office/drawing/2014/main" id="{7F2A6FC5-9F3B-491A-BA5A-80B5D7DB09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1</a:t>
            </a:fld>
            <a:endParaRPr lang="it-IT"/>
          </a:p>
        </p:txBody>
      </p:sp>
    </p:spTree>
    <p:extLst>
      <p:ext uri="{BB962C8B-B14F-4D97-AF65-F5344CB8AC3E}">
        <p14:creationId xmlns:p14="http://schemas.microsoft.com/office/powerpoint/2010/main" val="265749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297450" y="359425"/>
            <a:ext cx="8551800" cy="45114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800"/>
              </a:spcAft>
              <a:buNone/>
            </a:pPr>
            <a:r>
              <a:rPr lang="it" sz="1661" dirty="0">
                <a:solidFill>
                  <a:srgbClr val="000000"/>
                </a:solidFill>
                <a:highlight>
                  <a:schemeClr val="dk1"/>
                </a:highlight>
                <a:latin typeface="Times New Roman"/>
                <a:ea typeface="Times New Roman"/>
                <a:cs typeface="Times New Roman"/>
                <a:sym typeface="Times New Roman"/>
              </a:rPr>
              <a:t>Quindi il Titolare del Trattamento ha il compito, la responsabilità di individuare origine, natura, probabilità e gravità del rischio, nonchè l’ambito di applicazione, il contesto e le finalità del trattamento stesso, prima che i dati vengano trattati: quanto più è elevata la rischiosità del dato, tanto più alte possono essere le conseguenze in termini d’impatto. I riferimenti all'interno del Regolamento sono precisi e collocati in due norme diverse: l’art.24, che colloca l’analisi dei rischi fra le caratteristiche dei trattamenti di cui occorre tener conto per mettere in atto tutte le misure tecniche e organizzative adeguate e stabilisce che il titolare deve essere sempre in grado di dimostrare di aver adottato tutte le misure necessarie affinche il trattamento sia conforme al GDPR, e l’art. 35, che prevede invece una specifica valutazione di impatto quando i trattamenti, considerate le circostanze indicate nella norma, possono presentare rischi elevati per gli interessati. Inoltre, lo stesso art. 35, specifica i casi in cui è necessaria la valutazione di impatto, e ne determina procedure e le modalità da seguire oltre agli elementi da tenere in considerazione.</a:t>
            </a:r>
            <a:endParaRPr sz="3200" dirty="0"/>
          </a:p>
        </p:txBody>
      </p:sp>
      <p:sp>
        <p:nvSpPr>
          <p:cNvPr id="165" name="Google Shape;165;p1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285050" y="309850"/>
            <a:ext cx="8651100" cy="4598100"/>
          </a:xfrm>
          <a:prstGeom prst="rect">
            <a:avLst/>
          </a:prstGeom>
        </p:spPr>
        <p:txBody>
          <a:bodyPr spcFirstLastPara="1" wrap="square" lIns="91425" tIns="91425" rIns="91425" bIns="91425" anchor="t" anchorCtr="0">
            <a:noAutofit/>
          </a:bodyPr>
          <a:lstStyle/>
          <a:p>
            <a:pPr marL="0" lvl="0" indent="0" algn="ctr" rtl="0">
              <a:lnSpc>
                <a:spcPct val="110000"/>
              </a:lnSpc>
              <a:spcBef>
                <a:spcPts val="1500"/>
              </a:spcBef>
              <a:spcAft>
                <a:spcPts val="0"/>
              </a:spcAft>
              <a:buNone/>
            </a:pPr>
            <a:r>
              <a:rPr lang="it" sz="2000" b="1" dirty="0">
                <a:solidFill>
                  <a:srgbClr val="000000"/>
                </a:solidFill>
                <a:highlight>
                  <a:srgbClr val="FFFFFF"/>
                </a:highlight>
                <a:latin typeface="Times New Roman"/>
                <a:ea typeface="Times New Roman"/>
                <a:cs typeface="Times New Roman"/>
                <a:sym typeface="Times New Roman"/>
              </a:rPr>
              <a:t>Quando la DPIA è obbligatoria?</a:t>
            </a:r>
            <a:endParaRPr sz="2000" b="1"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800"/>
              </a:spcBef>
              <a:spcAft>
                <a:spcPts val="0"/>
              </a:spcAft>
              <a:buNone/>
            </a:pPr>
            <a:r>
              <a:rPr lang="it" sz="1850" dirty="0">
                <a:solidFill>
                  <a:srgbClr val="000000"/>
                </a:solidFill>
                <a:highlight>
                  <a:srgbClr val="FFFFFF"/>
                </a:highlight>
                <a:latin typeface="Times New Roman"/>
                <a:ea typeface="Times New Roman"/>
                <a:cs typeface="Times New Roman"/>
                <a:sym typeface="Times New Roman"/>
              </a:rPr>
              <a:t>Tre sono le ipotesi individuate dal Regolamento in cui la valutazione è obbligatoria, ma lascia alle autorità di controllo (Il Garante) il compito di redigere un elenco delle tipologie di trattamenti soggetti alla DPIA.</a:t>
            </a:r>
            <a:endParaRPr sz="1850"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800"/>
              </a:spcBef>
              <a:spcAft>
                <a:spcPts val="0"/>
              </a:spcAft>
              <a:buNone/>
            </a:pPr>
            <a:r>
              <a:rPr lang="it" sz="1850" dirty="0">
                <a:solidFill>
                  <a:srgbClr val="000000"/>
                </a:solidFill>
                <a:highlight>
                  <a:srgbClr val="FFFFFF"/>
                </a:highlight>
                <a:latin typeface="Times New Roman"/>
                <a:ea typeface="Times New Roman"/>
                <a:cs typeface="Times New Roman"/>
                <a:sym typeface="Times New Roman"/>
              </a:rPr>
              <a:t>Art. 35, 3° comma del Regolamento: </a:t>
            </a:r>
            <a:r>
              <a:rPr lang="it" sz="1850" i="1" dirty="0">
                <a:solidFill>
                  <a:srgbClr val="000000"/>
                </a:solidFill>
                <a:highlight>
                  <a:srgbClr val="FFFFFF"/>
                </a:highlight>
                <a:latin typeface="Times New Roman"/>
                <a:ea typeface="Times New Roman"/>
                <a:cs typeface="Times New Roman"/>
                <a:sym typeface="Times New Roman"/>
              </a:rPr>
              <a:t>"la valutazione d’impatto è obbligatoria in presenza di: </a:t>
            </a:r>
            <a:endParaRPr sz="1850" i="1"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800"/>
              </a:spcBef>
              <a:spcAft>
                <a:spcPts val="0"/>
              </a:spcAft>
              <a:buNone/>
            </a:pPr>
            <a:r>
              <a:rPr lang="it" sz="1850" i="1" dirty="0">
                <a:solidFill>
                  <a:srgbClr val="000000"/>
                </a:solidFill>
                <a:highlight>
                  <a:srgbClr val="FFFFFF"/>
                </a:highlight>
                <a:latin typeface="Times New Roman"/>
                <a:ea typeface="Times New Roman"/>
                <a:cs typeface="Times New Roman"/>
                <a:sym typeface="Times New Roman"/>
              </a:rPr>
              <a:t>a) una valutazione sistematica e globale di aspetti personali relativi a persone fisiche, basata su un trattamento automatizzato; </a:t>
            </a:r>
            <a:endParaRPr sz="1850" i="1"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800"/>
              </a:spcBef>
              <a:spcAft>
                <a:spcPts val="0"/>
              </a:spcAft>
              <a:buNone/>
            </a:pPr>
            <a:r>
              <a:rPr lang="it" sz="1850" i="1" dirty="0">
                <a:solidFill>
                  <a:srgbClr val="000000"/>
                </a:solidFill>
                <a:highlight>
                  <a:srgbClr val="FFFFFF"/>
                </a:highlight>
                <a:latin typeface="Times New Roman"/>
                <a:ea typeface="Times New Roman"/>
                <a:cs typeface="Times New Roman"/>
                <a:sym typeface="Times New Roman"/>
              </a:rPr>
              <a:t>b) un trattamento, su larga scala, di categorie particolari di dati personali o di dati relativi a condanne penali e a reati; </a:t>
            </a:r>
            <a:endParaRPr sz="1850" i="1"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800"/>
              </a:spcBef>
              <a:spcAft>
                <a:spcPts val="0"/>
              </a:spcAft>
              <a:buNone/>
            </a:pPr>
            <a:r>
              <a:rPr lang="it" sz="1850" i="1" dirty="0">
                <a:solidFill>
                  <a:srgbClr val="000000"/>
                </a:solidFill>
                <a:highlight>
                  <a:srgbClr val="FFFFFF"/>
                </a:highlight>
                <a:latin typeface="Times New Roman"/>
                <a:ea typeface="Times New Roman"/>
                <a:cs typeface="Times New Roman"/>
                <a:sym typeface="Times New Roman"/>
              </a:rPr>
              <a:t>c) una sorveglianza sistematica su larga scala di una zona accessibile al pubblico"</a:t>
            </a:r>
            <a:r>
              <a:rPr lang="it" sz="1850" dirty="0">
                <a:solidFill>
                  <a:srgbClr val="000000"/>
                </a:solidFill>
                <a:highlight>
                  <a:srgbClr val="FFFFFF"/>
                </a:highlight>
                <a:latin typeface="Times New Roman"/>
                <a:ea typeface="Times New Roman"/>
                <a:cs typeface="Times New Roman"/>
                <a:sym typeface="Times New Roman"/>
              </a:rPr>
              <a:t>.</a:t>
            </a:r>
            <a:endParaRPr sz="1850"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800"/>
              </a:spcBef>
              <a:spcAft>
                <a:spcPts val="800"/>
              </a:spcAft>
              <a:buNone/>
            </a:pPr>
            <a:endParaRPr sz="3300" dirty="0">
              <a:solidFill>
                <a:srgbClr val="000000"/>
              </a:solidFill>
              <a:latin typeface="Times New Roman"/>
              <a:ea typeface="Times New Roman"/>
              <a:cs typeface="Times New Roman"/>
              <a:sym typeface="Times New Roman"/>
            </a:endParaRPr>
          </a:p>
        </p:txBody>
      </p:sp>
      <p:sp>
        <p:nvSpPr>
          <p:cNvPr id="171" name="Google Shape;171;p2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223100" y="272675"/>
            <a:ext cx="8750100" cy="46353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0"/>
              </a:spcBef>
              <a:spcAft>
                <a:spcPts val="0"/>
              </a:spcAft>
              <a:buNone/>
            </a:pPr>
            <a:r>
              <a:rPr lang="it" sz="2355" dirty="0">
                <a:solidFill>
                  <a:srgbClr val="000000"/>
                </a:solidFill>
                <a:highlight>
                  <a:srgbClr val="FFFFFF"/>
                </a:highlight>
                <a:latin typeface="Times New Roman"/>
                <a:ea typeface="Times New Roman"/>
                <a:cs typeface="Times New Roman"/>
                <a:sym typeface="Times New Roman"/>
              </a:rPr>
              <a:t>Tale elenco non può considerarsi esaustivo. Allo scopo di aiutare il titolare del trattamento in ordine alla necessità di realizzare la DPIA, il Gruppo di lavoro ex art. 29 ha individuato alcuni criteri per determinarne la necessità ovvero:</a:t>
            </a:r>
            <a:endParaRPr sz="2355" dirty="0">
              <a:solidFill>
                <a:srgbClr val="000000"/>
              </a:solidFill>
              <a:highlight>
                <a:srgbClr val="FFFFFF"/>
              </a:highlight>
              <a:latin typeface="Times New Roman"/>
              <a:ea typeface="Times New Roman"/>
              <a:cs typeface="Times New Roman"/>
              <a:sym typeface="Times New Roman"/>
            </a:endParaRPr>
          </a:p>
          <a:p>
            <a:pPr marL="457200" lvl="0" indent="-363220" algn="just" rtl="0">
              <a:lnSpc>
                <a:spcPct val="115000"/>
              </a:lnSpc>
              <a:spcBef>
                <a:spcPts val="1400"/>
              </a:spcBef>
              <a:spcAft>
                <a:spcPts val="0"/>
              </a:spcAft>
              <a:buClr>
                <a:srgbClr val="000000"/>
              </a:buClr>
              <a:buSzPct val="100000"/>
              <a:buFont typeface="Times New Roman"/>
              <a:buAutoNum type="arabicPeriod"/>
            </a:pPr>
            <a:r>
              <a:rPr lang="it" sz="2355" dirty="0">
                <a:solidFill>
                  <a:srgbClr val="000000"/>
                </a:solidFill>
                <a:highlight>
                  <a:srgbClr val="FFFFFF"/>
                </a:highlight>
                <a:latin typeface="Times New Roman"/>
                <a:ea typeface="Times New Roman"/>
                <a:cs typeface="Times New Roman"/>
                <a:sym typeface="Times New Roman"/>
              </a:rPr>
              <a:t>processo decisionale automatizzato;</a:t>
            </a:r>
            <a:endParaRPr sz="2355" dirty="0">
              <a:solidFill>
                <a:srgbClr val="000000"/>
              </a:solidFill>
              <a:highlight>
                <a:srgbClr val="FFFFFF"/>
              </a:highlight>
              <a:latin typeface="Times New Roman"/>
              <a:ea typeface="Times New Roman"/>
              <a:cs typeface="Times New Roman"/>
              <a:sym typeface="Times New Roman"/>
            </a:endParaRPr>
          </a:p>
          <a:p>
            <a:pPr marL="457200" lvl="0" indent="-363220" algn="just" rtl="0">
              <a:lnSpc>
                <a:spcPct val="115000"/>
              </a:lnSpc>
              <a:spcBef>
                <a:spcPts val="0"/>
              </a:spcBef>
              <a:spcAft>
                <a:spcPts val="0"/>
              </a:spcAft>
              <a:buClr>
                <a:srgbClr val="000000"/>
              </a:buClr>
              <a:buSzPct val="100000"/>
              <a:buFont typeface="Times New Roman"/>
              <a:buAutoNum type="arabicPeriod"/>
            </a:pPr>
            <a:r>
              <a:rPr lang="it" sz="2355" dirty="0">
                <a:solidFill>
                  <a:srgbClr val="000000"/>
                </a:solidFill>
                <a:highlight>
                  <a:srgbClr val="FFFFFF"/>
                </a:highlight>
                <a:latin typeface="Times New Roman"/>
                <a:ea typeface="Times New Roman"/>
                <a:cs typeface="Times New Roman"/>
                <a:sym typeface="Times New Roman"/>
              </a:rPr>
              <a:t>monitoraggio sistematico;</a:t>
            </a:r>
            <a:endParaRPr sz="2355" dirty="0">
              <a:solidFill>
                <a:srgbClr val="000000"/>
              </a:solidFill>
              <a:highlight>
                <a:srgbClr val="FFFFFF"/>
              </a:highlight>
              <a:latin typeface="Times New Roman"/>
              <a:ea typeface="Times New Roman"/>
              <a:cs typeface="Times New Roman"/>
              <a:sym typeface="Times New Roman"/>
            </a:endParaRPr>
          </a:p>
          <a:p>
            <a:pPr marL="457200" lvl="0" indent="-363220" algn="just" rtl="0">
              <a:lnSpc>
                <a:spcPct val="115000"/>
              </a:lnSpc>
              <a:spcBef>
                <a:spcPts val="0"/>
              </a:spcBef>
              <a:spcAft>
                <a:spcPts val="0"/>
              </a:spcAft>
              <a:buClr>
                <a:srgbClr val="000000"/>
              </a:buClr>
              <a:buSzPct val="100000"/>
              <a:buFont typeface="Times New Roman"/>
              <a:buAutoNum type="arabicPeriod"/>
            </a:pPr>
            <a:r>
              <a:rPr lang="it" sz="2355" u="sng" dirty="0">
                <a:solidFill>
                  <a:srgbClr val="000000"/>
                </a:solidFill>
                <a:highlight>
                  <a:srgbClr val="FFFFFF"/>
                </a:highlight>
                <a:latin typeface="Times New Roman"/>
                <a:ea typeface="Times New Roman"/>
                <a:cs typeface="Times New Roman"/>
                <a:sym typeface="Times New Roman"/>
              </a:rPr>
              <a:t>dati sensibili o aventi carattere altamente personale</a:t>
            </a:r>
            <a:r>
              <a:rPr lang="it" sz="2355" dirty="0">
                <a:solidFill>
                  <a:srgbClr val="000000"/>
                </a:solidFill>
                <a:highlight>
                  <a:srgbClr val="FFFFFF"/>
                </a:highlight>
                <a:latin typeface="Times New Roman"/>
                <a:ea typeface="Times New Roman"/>
                <a:cs typeface="Times New Roman"/>
                <a:sym typeface="Times New Roman"/>
              </a:rPr>
              <a:t>;</a:t>
            </a:r>
            <a:endParaRPr sz="2355" dirty="0">
              <a:solidFill>
                <a:srgbClr val="000000"/>
              </a:solidFill>
              <a:highlight>
                <a:srgbClr val="FFFFFF"/>
              </a:highlight>
              <a:latin typeface="Times New Roman"/>
              <a:ea typeface="Times New Roman"/>
              <a:cs typeface="Times New Roman"/>
              <a:sym typeface="Times New Roman"/>
            </a:endParaRPr>
          </a:p>
          <a:p>
            <a:pPr marL="457200" lvl="0" indent="-363220" algn="just" rtl="0">
              <a:lnSpc>
                <a:spcPct val="115000"/>
              </a:lnSpc>
              <a:spcBef>
                <a:spcPts val="0"/>
              </a:spcBef>
              <a:spcAft>
                <a:spcPts val="0"/>
              </a:spcAft>
              <a:buClr>
                <a:srgbClr val="000000"/>
              </a:buClr>
              <a:buSzPct val="100000"/>
              <a:buFont typeface="Times New Roman"/>
              <a:buAutoNum type="arabicPeriod"/>
            </a:pPr>
            <a:r>
              <a:rPr lang="it" sz="2355" dirty="0">
                <a:solidFill>
                  <a:srgbClr val="000000"/>
                </a:solidFill>
                <a:highlight>
                  <a:srgbClr val="FFFFFF"/>
                </a:highlight>
                <a:latin typeface="Times New Roman"/>
                <a:ea typeface="Times New Roman"/>
                <a:cs typeface="Times New Roman"/>
                <a:sym typeface="Times New Roman"/>
              </a:rPr>
              <a:t>trattamento dei dati su larga scala;</a:t>
            </a:r>
            <a:endParaRPr sz="2355" dirty="0">
              <a:solidFill>
                <a:srgbClr val="000000"/>
              </a:solidFill>
              <a:highlight>
                <a:srgbClr val="FFFFFF"/>
              </a:highlight>
              <a:latin typeface="Times New Roman"/>
              <a:ea typeface="Times New Roman"/>
              <a:cs typeface="Times New Roman"/>
              <a:sym typeface="Times New Roman"/>
            </a:endParaRPr>
          </a:p>
          <a:p>
            <a:pPr marL="457200" lvl="0" indent="-363220" algn="just" rtl="0">
              <a:lnSpc>
                <a:spcPct val="115000"/>
              </a:lnSpc>
              <a:spcBef>
                <a:spcPts val="0"/>
              </a:spcBef>
              <a:spcAft>
                <a:spcPts val="0"/>
              </a:spcAft>
              <a:buClr>
                <a:srgbClr val="000000"/>
              </a:buClr>
              <a:buSzPct val="100000"/>
              <a:buFont typeface="Times New Roman"/>
              <a:buAutoNum type="arabicPeriod"/>
            </a:pPr>
            <a:r>
              <a:rPr lang="it" sz="2355" u="sng" dirty="0">
                <a:solidFill>
                  <a:srgbClr val="000000"/>
                </a:solidFill>
                <a:highlight>
                  <a:srgbClr val="FFFFFF"/>
                </a:highlight>
                <a:latin typeface="Times New Roman"/>
                <a:ea typeface="Times New Roman"/>
                <a:cs typeface="Times New Roman"/>
                <a:sym typeface="Times New Roman"/>
              </a:rPr>
              <a:t>dati relativi a interessi vulnerabili;</a:t>
            </a:r>
            <a:endParaRPr sz="2355" u="sng" dirty="0">
              <a:solidFill>
                <a:srgbClr val="000000"/>
              </a:solidFill>
              <a:highlight>
                <a:srgbClr val="FFFFFF"/>
              </a:highlight>
              <a:latin typeface="Times New Roman"/>
              <a:ea typeface="Times New Roman"/>
              <a:cs typeface="Times New Roman"/>
              <a:sym typeface="Times New Roman"/>
            </a:endParaRPr>
          </a:p>
          <a:p>
            <a:pPr marL="457200" lvl="0" indent="-363220" algn="just" rtl="0">
              <a:lnSpc>
                <a:spcPct val="115000"/>
              </a:lnSpc>
              <a:spcBef>
                <a:spcPts val="0"/>
              </a:spcBef>
              <a:spcAft>
                <a:spcPts val="0"/>
              </a:spcAft>
              <a:buClr>
                <a:srgbClr val="000000"/>
              </a:buClr>
              <a:buSzPct val="100000"/>
              <a:buFont typeface="Times New Roman"/>
              <a:buAutoNum type="arabicPeriod"/>
            </a:pPr>
            <a:r>
              <a:rPr lang="it" sz="2355" dirty="0">
                <a:solidFill>
                  <a:srgbClr val="000000"/>
                </a:solidFill>
                <a:highlight>
                  <a:srgbClr val="FFFFFF"/>
                </a:highlight>
                <a:latin typeface="Times New Roman"/>
                <a:ea typeface="Times New Roman"/>
                <a:cs typeface="Times New Roman"/>
                <a:sym typeface="Times New Roman"/>
              </a:rPr>
              <a:t>uso innovativo o applicazione di nuove soluzioni tecnologiche;</a:t>
            </a:r>
            <a:endParaRPr sz="2355" dirty="0">
              <a:solidFill>
                <a:srgbClr val="000000"/>
              </a:solidFill>
              <a:highlight>
                <a:srgbClr val="FFFFFF"/>
              </a:highlight>
              <a:latin typeface="Times New Roman"/>
              <a:ea typeface="Times New Roman"/>
              <a:cs typeface="Times New Roman"/>
              <a:sym typeface="Times New Roman"/>
            </a:endParaRPr>
          </a:p>
          <a:p>
            <a:pPr marL="457200" lvl="0" indent="-363220" algn="just" rtl="0">
              <a:lnSpc>
                <a:spcPct val="115000"/>
              </a:lnSpc>
              <a:spcBef>
                <a:spcPts val="0"/>
              </a:spcBef>
              <a:spcAft>
                <a:spcPts val="0"/>
              </a:spcAft>
              <a:buClr>
                <a:srgbClr val="000000"/>
              </a:buClr>
              <a:buSzPct val="100000"/>
              <a:buFont typeface="Times New Roman"/>
              <a:buAutoNum type="arabicPeriod"/>
            </a:pPr>
            <a:r>
              <a:rPr lang="it" sz="2355" dirty="0">
                <a:solidFill>
                  <a:srgbClr val="000000"/>
                </a:solidFill>
                <a:highlight>
                  <a:srgbClr val="FFFFFF"/>
                </a:highlight>
                <a:latin typeface="Times New Roman"/>
                <a:ea typeface="Times New Roman"/>
                <a:cs typeface="Times New Roman"/>
                <a:sym typeface="Times New Roman"/>
              </a:rPr>
              <a:t>ipotesi in cui il trattamento impedisce agli interessati di esercitare un diritto o avvalersi di un servizio.</a:t>
            </a:r>
            <a:endParaRPr sz="2355"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1400"/>
              </a:spcBef>
              <a:spcAft>
                <a:spcPts val="0"/>
              </a:spcAft>
              <a:buNone/>
            </a:pPr>
            <a:endParaRPr sz="3300" dirty="0">
              <a:solidFill>
                <a:srgbClr val="000000"/>
              </a:solidFill>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177" name="Google Shape;177;p2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309850" y="347025"/>
            <a:ext cx="8477400" cy="4412400"/>
          </a:xfrm>
          <a:prstGeom prst="rect">
            <a:avLst/>
          </a:prstGeom>
        </p:spPr>
        <p:txBody>
          <a:bodyPr spcFirstLastPara="1" wrap="square" lIns="91425" tIns="91425" rIns="91425" bIns="91425" anchor="t" anchorCtr="0">
            <a:normAutofit fontScale="90000"/>
          </a:bodyPr>
          <a:lstStyle/>
          <a:p>
            <a:pPr marL="0" lvl="0" indent="0" algn="just" rtl="0">
              <a:lnSpc>
                <a:spcPct val="115000"/>
              </a:lnSpc>
              <a:spcBef>
                <a:spcPts val="0"/>
              </a:spcBef>
              <a:spcAft>
                <a:spcPts val="0"/>
              </a:spcAft>
              <a:buNone/>
            </a:pPr>
            <a:r>
              <a:rPr lang="it" sz="2183" dirty="0">
                <a:solidFill>
                  <a:srgbClr val="333333"/>
                </a:solidFill>
                <a:highlight>
                  <a:srgbClr val="FFFFFF"/>
                </a:highlight>
                <a:latin typeface="Times New Roman"/>
                <a:ea typeface="Times New Roman"/>
                <a:cs typeface="Times New Roman"/>
                <a:sym typeface="Times New Roman"/>
              </a:rPr>
              <a:t>Traduciamo meglio: rilevano, ai fini della obbligatorietà della valutazione d'impatto, l’estensione e il contesto del trattamento, il numero di soggetti interessati e la natura dei dati oggetto di trattamento. All'interno delle Linee Guida possiamo trovare un elenco di operazioni di trattamento di dati personali per le quali l’effettuazione della valutazione d’impatto si ritiene obbligatoria ed uno per le quali non è necessaria.</a:t>
            </a:r>
            <a:endParaRPr sz="2183" dirty="0">
              <a:solidFill>
                <a:srgbClr val="333333"/>
              </a:solidFill>
              <a:highlight>
                <a:srgbClr val="FFFFFF"/>
              </a:highlight>
              <a:latin typeface="Times New Roman"/>
              <a:ea typeface="Times New Roman"/>
              <a:cs typeface="Times New Roman"/>
              <a:sym typeface="Times New Roman"/>
            </a:endParaRPr>
          </a:p>
          <a:p>
            <a:pPr marL="0" lvl="0" indent="0" algn="just" rtl="0">
              <a:lnSpc>
                <a:spcPct val="115000"/>
              </a:lnSpc>
              <a:spcBef>
                <a:spcPts val="800"/>
              </a:spcBef>
              <a:spcAft>
                <a:spcPts val="0"/>
              </a:spcAft>
              <a:buNone/>
            </a:pPr>
            <a:r>
              <a:rPr lang="it" sz="2183" dirty="0">
                <a:solidFill>
                  <a:srgbClr val="333333"/>
                </a:solidFill>
                <a:highlight>
                  <a:srgbClr val="FFFFFF"/>
                </a:highlight>
                <a:latin typeface="Times New Roman"/>
                <a:ea typeface="Times New Roman"/>
                <a:cs typeface="Times New Roman"/>
                <a:sym typeface="Times New Roman"/>
              </a:rPr>
              <a:t>Ulteriore importante precisazione riguarda il fatto che la DPIA, relativamente all’analisi dei rischi, va fatta sempre prima che il trattamento abbia inizio e va fatta rispetto a ciascun singolo trattamento. Ancora, nell'effettuare l'analisi dei rischi si dovrà porre attenzione anche alle componenti dei device (hardware) utilizzati.</a:t>
            </a:r>
            <a:endParaRPr sz="2183" dirty="0">
              <a:solidFill>
                <a:srgbClr val="333333"/>
              </a:solidFill>
              <a:highlight>
                <a:srgbClr val="FFFFFF"/>
              </a:highlight>
              <a:latin typeface="Times New Roman"/>
              <a:ea typeface="Times New Roman"/>
              <a:cs typeface="Times New Roman"/>
              <a:sym typeface="Times New Roman"/>
            </a:endParaRPr>
          </a:p>
          <a:p>
            <a:pPr marL="0" lvl="0" indent="0" algn="just" rtl="0">
              <a:lnSpc>
                <a:spcPct val="115000"/>
              </a:lnSpc>
              <a:spcBef>
                <a:spcPts val="800"/>
              </a:spcBef>
              <a:spcAft>
                <a:spcPts val="0"/>
              </a:spcAft>
              <a:buNone/>
            </a:pPr>
            <a:r>
              <a:rPr lang="it" sz="2183" dirty="0">
                <a:solidFill>
                  <a:srgbClr val="333333"/>
                </a:solidFill>
                <a:highlight>
                  <a:srgbClr val="FFFFFF"/>
                </a:highlight>
                <a:latin typeface="Times New Roman"/>
                <a:ea typeface="Times New Roman"/>
                <a:cs typeface="Times New Roman"/>
                <a:sym typeface="Times New Roman"/>
              </a:rPr>
              <a:t>Inoltre, qualora il titolare ritenga che il trattamento non comporti rischi elevati, dopo l'analisi, può decidere di non procedere oltre.</a:t>
            </a:r>
            <a:endParaRPr sz="4133" dirty="0">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183" name="Google Shape;183;p2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235475" y="260275"/>
            <a:ext cx="8514600" cy="45114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None/>
            </a:pPr>
            <a:r>
              <a:rPr lang="it" sz="1983" b="1" dirty="0">
                <a:solidFill>
                  <a:srgbClr val="000000"/>
                </a:solidFill>
                <a:highlight>
                  <a:srgbClr val="FFFFFF"/>
                </a:highlight>
                <a:latin typeface="Times New Roman"/>
                <a:ea typeface="Times New Roman"/>
                <a:cs typeface="Times New Roman"/>
                <a:sym typeface="Times New Roman"/>
              </a:rPr>
              <a:t>Cosa è il registro delle attività di trattamento?</a:t>
            </a:r>
            <a:endParaRPr sz="1983" b="1"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it" sz="1883" dirty="0">
                <a:solidFill>
                  <a:srgbClr val="000000"/>
                </a:solidFill>
                <a:highlight>
                  <a:srgbClr val="FFFFFF"/>
                </a:highlight>
                <a:latin typeface="Times New Roman"/>
                <a:ea typeface="Times New Roman"/>
                <a:cs typeface="Times New Roman"/>
                <a:sym typeface="Times New Roman"/>
              </a:rPr>
              <a:t> </a:t>
            </a:r>
            <a:endParaRPr sz="1883"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it" sz="1833" dirty="0">
                <a:solidFill>
                  <a:srgbClr val="000000"/>
                </a:solidFill>
                <a:highlight>
                  <a:srgbClr val="FFFFFF"/>
                </a:highlight>
                <a:latin typeface="Times New Roman"/>
                <a:ea typeface="Times New Roman"/>
                <a:cs typeface="Times New Roman"/>
                <a:sym typeface="Times New Roman"/>
              </a:rPr>
              <a:t>L’art. 30 del </a:t>
            </a:r>
            <a:r>
              <a:rPr lang="it" sz="1833" b="1" dirty="0">
                <a:solidFill>
                  <a:srgbClr val="000000"/>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Regolamento (EU) n. 679/2016</a:t>
            </a:r>
            <a:r>
              <a:rPr lang="it" sz="1833" dirty="0">
                <a:solidFill>
                  <a:srgbClr val="000000"/>
                </a:solidFill>
                <a:highlight>
                  <a:srgbClr val="FFFFFF"/>
                </a:highlight>
                <a:latin typeface="Times New Roman"/>
                <a:ea typeface="Times New Roman"/>
                <a:cs typeface="Times New Roman"/>
                <a:sym typeface="Times New Roman"/>
              </a:rPr>
              <a:t>  prevede tra gli adempimenti principali del titolare e del responsabile del trattamento la tenuta del </a:t>
            </a:r>
            <a:r>
              <a:rPr lang="it" sz="1833" b="1" dirty="0">
                <a:solidFill>
                  <a:srgbClr val="000000"/>
                </a:solidFill>
                <a:highlight>
                  <a:srgbClr val="FFFFFF"/>
                </a:highlight>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registro delle attività di trattamento</a:t>
            </a:r>
            <a:r>
              <a:rPr lang="it" sz="1833" dirty="0">
                <a:solidFill>
                  <a:srgbClr val="000000"/>
                </a:solidFill>
                <a:highlight>
                  <a:srgbClr val="FFFFFF"/>
                </a:highlight>
                <a:latin typeface="Times New Roman"/>
                <a:ea typeface="Times New Roman"/>
                <a:cs typeface="Times New Roman"/>
                <a:sym typeface="Times New Roman"/>
              </a:rPr>
              <a:t>. </a:t>
            </a:r>
            <a:endParaRPr sz="1833"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it" sz="1883" dirty="0">
                <a:solidFill>
                  <a:srgbClr val="000000"/>
                </a:solidFill>
                <a:highlight>
                  <a:srgbClr val="FFFFFF"/>
                </a:highlight>
                <a:latin typeface="Times New Roman"/>
                <a:ea typeface="Times New Roman"/>
                <a:cs typeface="Times New Roman"/>
                <a:sym typeface="Times New Roman"/>
              </a:rPr>
              <a:t> </a:t>
            </a:r>
            <a:endParaRPr sz="1883"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it" sz="1833" dirty="0">
                <a:solidFill>
                  <a:srgbClr val="000000"/>
                </a:solidFill>
                <a:highlight>
                  <a:srgbClr val="FFFFFF"/>
                </a:highlight>
                <a:latin typeface="Times New Roman"/>
                <a:ea typeface="Times New Roman"/>
                <a:cs typeface="Times New Roman"/>
                <a:sym typeface="Times New Roman"/>
              </a:rPr>
              <a:t>E’ un documento contenente le principali informazioni (specificatamente individuate dall’art. 30 del RGPD) relative alle operazioni di trattamento svolte dal titolare e, se nominato, dal responsabile del trattamento.</a:t>
            </a:r>
            <a:endParaRPr sz="1833"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it" sz="1883" dirty="0">
                <a:solidFill>
                  <a:srgbClr val="000000"/>
                </a:solidFill>
                <a:highlight>
                  <a:srgbClr val="FFFFFF"/>
                </a:highlight>
                <a:latin typeface="Times New Roman"/>
                <a:ea typeface="Times New Roman"/>
                <a:cs typeface="Times New Roman"/>
                <a:sym typeface="Times New Roman"/>
              </a:rPr>
              <a:t> </a:t>
            </a:r>
            <a:endParaRPr sz="1883"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it" sz="1833" b="1" dirty="0">
                <a:solidFill>
                  <a:srgbClr val="000000"/>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Costituisce uno dei principali elementi di accountability del titolare</a:t>
            </a:r>
            <a:r>
              <a:rPr lang="it" sz="1833" dirty="0">
                <a:solidFill>
                  <a:srgbClr val="000000"/>
                </a:solidFill>
                <a:highlight>
                  <a:srgbClr val="FFFFFF"/>
                </a:highlight>
                <a:latin typeface="Times New Roman"/>
                <a:ea typeface="Times New Roman"/>
                <a:cs typeface="Times New Roman"/>
                <a:sym typeface="Times New Roman"/>
              </a:rPr>
              <a:t>, in quanto strumento idoneo a fornire un quadro aggiornato dei trattamenti in essere all’interno della propria organizzazione, indispensabile per ogni attività di valutazione o analisi del rischio e dunque preliminare rispetto a tali attività. </a:t>
            </a:r>
            <a:endParaRPr sz="1833"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it" sz="1883" dirty="0">
                <a:solidFill>
                  <a:srgbClr val="000000"/>
                </a:solidFill>
                <a:highlight>
                  <a:srgbClr val="FFFFFF"/>
                </a:highlight>
                <a:latin typeface="Times New Roman"/>
                <a:ea typeface="Times New Roman"/>
                <a:cs typeface="Times New Roman"/>
                <a:sym typeface="Times New Roman"/>
              </a:rPr>
              <a:t> </a:t>
            </a:r>
            <a:endParaRPr sz="1883"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it" sz="1833" dirty="0">
                <a:solidFill>
                  <a:srgbClr val="000000"/>
                </a:solidFill>
                <a:highlight>
                  <a:srgbClr val="FFFFFF"/>
                </a:highlight>
                <a:latin typeface="Times New Roman"/>
                <a:ea typeface="Times New Roman"/>
                <a:cs typeface="Times New Roman"/>
                <a:sym typeface="Times New Roman"/>
              </a:rPr>
              <a:t>Il registro deve avere forma scritta, anche elettronica, e deve essere esibito su richiesta al Garante.</a:t>
            </a:r>
            <a:endParaRPr sz="1833"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it" sz="950" dirty="0">
                <a:solidFill>
                  <a:srgbClr val="282828"/>
                </a:solidFill>
                <a:highlight>
                  <a:srgbClr val="FFFFFF"/>
                </a:highlight>
                <a:latin typeface="Arial"/>
                <a:ea typeface="Arial"/>
                <a:cs typeface="Arial"/>
                <a:sym typeface="Arial"/>
              </a:rPr>
              <a:t> </a:t>
            </a:r>
            <a:endParaRPr sz="950" dirty="0">
              <a:solidFill>
                <a:srgbClr val="282828"/>
              </a:solidFill>
              <a:highlight>
                <a:srgbClr val="FFFFFF"/>
              </a:highlight>
              <a:latin typeface="Arial"/>
              <a:ea typeface="Arial"/>
              <a:cs typeface="Arial"/>
              <a:sym typeface="Arial"/>
            </a:endParaRPr>
          </a:p>
          <a:p>
            <a:pPr marL="0" lvl="0" indent="0" algn="l" rtl="0">
              <a:spcBef>
                <a:spcPts val="0"/>
              </a:spcBef>
              <a:spcAft>
                <a:spcPts val="0"/>
              </a:spcAft>
              <a:buNone/>
            </a:pPr>
            <a:endParaRPr dirty="0"/>
          </a:p>
        </p:txBody>
      </p:sp>
      <p:sp>
        <p:nvSpPr>
          <p:cNvPr id="189" name="Google Shape;189;p2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198300" y="297450"/>
            <a:ext cx="8626200" cy="4697400"/>
          </a:xfrm>
          <a:prstGeom prst="rect">
            <a:avLst/>
          </a:prstGeom>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None/>
            </a:pPr>
            <a:r>
              <a:rPr lang="it" sz="2000" b="1">
                <a:solidFill>
                  <a:srgbClr val="282828"/>
                </a:solidFill>
                <a:highlight>
                  <a:srgbClr val="FFFFFF"/>
                </a:highlight>
                <a:latin typeface="Arial"/>
                <a:ea typeface="Arial"/>
                <a:cs typeface="Arial"/>
                <a:sym typeface="Arial"/>
              </a:rPr>
              <a:t>C</a:t>
            </a:r>
            <a:r>
              <a:rPr lang="it" sz="2000" b="1">
                <a:solidFill>
                  <a:srgbClr val="000000"/>
                </a:solidFill>
                <a:highlight>
                  <a:srgbClr val="FFFFFF"/>
                </a:highlight>
                <a:latin typeface="Times New Roman"/>
                <a:ea typeface="Times New Roman"/>
                <a:cs typeface="Times New Roman"/>
                <a:sym typeface="Times New Roman"/>
              </a:rPr>
              <a:t>hi è tenuto a redigerlo? </a:t>
            </a:r>
            <a:endParaRPr sz="2000" b="1">
              <a:solidFill>
                <a:srgbClr val="000000"/>
              </a:solidFill>
              <a:highlight>
                <a:srgbClr val="FFFFFF"/>
              </a:highlight>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it" sz="950">
                <a:solidFill>
                  <a:srgbClr val="000000"/>
                </a:solidFill>
                <a:highlight>
                  <a:srgbClr val="FFFFFF"/>
                </a:highlight>
                <a:latin typeface="Times New Roman"/>
                <a:ea typeface="Times New Roman"/>
                <a:cs typeface="Times New Roman"/>
                <a:sym typeface="Times New Roman"/>
              </a:rPr>
              <a:t> </a:t>
            </a:r>
            <a:endParaRPr sz="950">
              <a:solidFill>
                <a:srgbClr val="000000"/>
              </a:solidFill>
              <a:highlight>
                <a:srgbClr val="FFFFFF"/>
              </a:highlight>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Tutti i titolari e i responsabili del trattamento sono tenuti a redigere il Registro delle attività di trattamento (v. art. 30, par. 1 e 2 del RGPD). </a:t>
            </a:r>
            <a:endParaRPr sz="2000">
              <a:solidFill>
                <a:srgbClr val="000000"/>
              </a:solidFill>
              <a:highlight>
                <a:srgbClr val="FFFFFF"/>
              </a:highlight>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a:t>
            </a:r>
            <a:endParaRPr sz="2000">
              <a:solidFill>
                <a:srgbClr val="000000"/>
              </a:solidFill>
              <a:highlight>
                <a:srgbClr val="FFFFFF"/>
              </a:highlight>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In particolare, in ambito privato, i soggetti obbligati sono così individuabili:</a:t>
            </a:r>
            <a:endParaRPr sz="2000">
              <a:solidFill>
                <a:srgbClr val="000000"/>
              </a:solidFill>
              <a:highlight>
                <a:srgbClr val="FFFFFF"/>
              </a:highlight>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a:t>
            </a:r>
            <a:endParaRPr sz="2000">
              <a:solidFill>
                <a:srgbClr val="000000"/>
              </a:solidFill>
              <a:highlight>
                <a:srgbClr val="FFFFFF"/>
              </a:highlight>
              <a:latin typeface="Times New Roman"/>
              <a:ea typeface="Times New Roman"/>
              <a:cs typeface="Times New Roman"/>
              <a:sym typeface="Times New Roman"/>
            </a:endParaRPr>
          </a:p>
          <a:p>
            <a:pPr marL="647700" lvl="0" indent="-342900" algn="just" rtl="0">
              <a:lnSpc>
                <a:spcPct val="100000"/>
              </a:lnSpc>
              <a:spcBef>
                <a:spcPts val="0"/>
              </a:spcBef>
              <a:spcAft>
                <a:spcPts val="0"/>
              </a:spcAft>
              <a:buClr>
                <a:srgbClr val="000000"/>
              </a:buClr>
              <a:buSzPct val="100000"/>
              <a:buFont typeface="Times New Roman"/>
              <a:buChar char="●"/>
            </a:pPr>
            <a:r>
              <a:rPr lang="it" sz="2000">
                <a:solidFill>
                  <a:srgbClr val="000000"/>
                </a:solidFill>
                <a:highlight>
                  <a:srgbClr val="FFFFFF"/>
                </a:highlight>
                <a:latin typeface="Times New Roman"/>
                <a:ea typeface="Times New Roman"/>
                <a:cs typeface="Times New Roman"/>
                <a:sym typeface="Times New Roman"/>
              </a:rPr>
              <a:t>imprese o organizzazioni con  almeno 250 dipendenti;</a:t>
            </a:r>
            <a:endParaRPr sz="2000">
              <a:solidFill>
                <a:srgbClr val="000000"/>
              </a:solidFill>
              <a:highlight>
                <a:srgbClr val="FFFFFF"/>
              </a:highlight>
              <a:latin typeface="Times New Roman"/>
              <a:ea typeface="Times New Roman"/>
              <a:cs typeface="Times New Roman"/>
              <a:sym typeface="Times New Roman"/>
            </a:endParaRPr>
          </a:p>
          <a:p>
            <a:pPr marL="647700" lvl="0" indent="-342900" algn="just" rtl="0">
              <a:lnSpc>
                <a:spcPct val="100000"/>
              </a:lnSpc>
              <a:spcBef>
                <a:spcPts val="0"/>
              </a:spcBef>
              <a:spcAft>
                <a:spcPts val="0"/>
              </a:spcAft>
              <a:buClr>
                <a:srgbClr val="000000"/>
              </a:buClr>
              <a:buSzPct val="100000"/>
              <a:buFont typeface="Times New Roman"/>
              <a:buChar char="●"/>
            </a:pPr>
            <a:r>
              <a:rPr lang="it" sz="2000" u="sng">
                <a:solidFill>
                  <a:srgbClr val="000000"/>
                </a:solidFill>
                <a:highlight>
                  <a:srgbClr val="FFFFFF"/>
                </a:highlight>
                <a:latin typeface="Times New Roman"/>
                <a:ea typeface="Times New Roman"/>
                <a:cs typeface="Times New Roman"/>
                <a:sym typeface="Times New Roman"/>
              </a:rPr>
              <a:t>qualunque titolare o responsabile (incluse imprese o organizzazioni con meno di 250 dipendenti) che effettui trattamenti che possano presentare un rischio – anche non elevato – per i diritti e le libertà dell'interessato;</a:t>
            </a:r>
            <a:endParaRPr sz="2000" u="sng">
              <a:solidFill>
                <a:srgbClr val="000000"/>
              </a:solidFill>
              <a:highlight>
                <a:srgbClr val="FFFFFF"/>
              </a:highlight>
              <a:latin typeface="Times New Roman"/>
              <a:ea typeface="Times New Roman"/>
              <a:cs typeface="Times New Roman"/>
              <a:sym typeface="Times New Roman"/>
            </a:endParaRPr>
          </a:p>
          <a:p>
            <a:pPr marL="647700" lvl="0" indent="-342900" algn="just" rtl="0">
              <a:lnSpc>
                <a:spcPct val="100000"/>
              </a:lnSpc>
              <a:spcBef>
                <a:spcPts val="0"/>
              </a:spcBef>
              <a:spcAft>
                <a:spcPts val="0"/>
              </a:spcAft>
              <a:buClr>
                <a:srgbClr val="000000"/>
              </a:buClr>
              <a:buSzPct val="100000"/>
              <a:buFont typeface="Times New Roman"/>
              <a:buChar char="●"/>
            </a:pPr>
            <a:r>
              <a:rPr lang="it" sz="2000">
                <a:solidFill>
                  <a:srgbClr val="000000"/>
                </a:solidFill>
                <a:highlight>
                  <a:srgbClr val="FFFFFF"/>
                </a:highlight>
                <a:latin typeface="Times New Roman"/>
                <a:ea typeface="Times New Roman"/>
                <a:cs typeface="Times New Roman"/>
                <a:sym typeface="Times New Roman"/>
              </a:rPr>
              <a:t>qualunque titolare o responsabile (incluse  imprese o organizzazioni con meno di 250 dipendenti) che effettui trattamenti non occasionali;</a:t>
            </a:r>
            <a:endParaRPr sz="2000">
              <a:solidFill>
                <a:srgbClr val="000000"/>
              </a:solidFill>
              <a:highlight>
                <a:srgbClr val="FFFFFF"/>
              </a:highlight>
              <a:latin typeface="Times New Roman"/>
              <a:ea typeface="Times New Roman"/>
              <a:cs typeface="Times New Roman"/>
              <a:sym typeface="Times New Roman"/>
            </a:endParaRPr>
          </a:p>
          <a:p>
            <a:pPr marL="647700" lvl="0" indent="-342900" algn="just" rtl="0">
              <a:lnSpc>
                <a:spcPct val="100000"/>
              </a:lnSpc>
              <a:spcBef>
                <a:spcPts val="0"/>
              </a:spcBef>
              <a:spcAft>
                <a:spcPts val="0"/>
              </a:spcAft>
              <a:buClr>
                <a:srgbClr val="000000"/>
              </a:buClr>
              <a:buSzPct val="100000"/>
              <a:buFont typeface="Times New Roman"/>
              <a:buChar char="●"/>
            </a:pPr>
            <a:r>
              <a:rPr lang="it" sz="2000">
                <a:solidFill>
                  <a:srgbClr val="000000"/>
                </a:solidFill>
                <a:highlight>
                  <a:srgbClr val="FFFFFF"/>
                </a:highlight>
                <a:latin typeface="Times New Roman"/>
                <a:ea typeface="Times New Roman"/>
                <a:cs typeface="Times New Roman"/>
                <a:sym typeface="Times New Roman"/>
              </a:rPr>
              <a:t>qualunque titolare o responsabile (incluse  imprese o organizzazioni con meno di 250 dipendenti) che effettui trattamenti delle categorie particolari di dati di cui all’articolo 9, paragrafo 1 RGPD, o di dati personali relativi a condanne penali e a reati di cui all’articolo 10 RGPD.</a:t>
            </a:r>
            <a:endParaRPr sz="2000">
              <a:solidFill>
                <a:srgbClr val="000000"/>
              </a:solidFill>
              <a:highlight>
                <a:srgbClr val="FFFFFF"/>
              </a:highlight>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a:t>
            </a:r>
            <a:endParaRPr sz="2000">
              <a:solidFill>
                <a:srgbClr val="000000"/>
              </a:solidFill>
              <a:latin typeface="Times New Roman"/>
              <a:ea typeface="Times New Roman"/>
              <a:cs typeface="Times New Roman"/>
              <a:sym typeface="Times New Roman"/>
            </a:endParaRPr>
          </a:p>
        </p:txBody>
      </p:sp>
      <p:sp>
        <p:nvSpPr>
          <p:cNvPr id="195" name="Google Shape;195;p2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223100" y="173525"/>
            <a:ext cx="8551800" cy="4970100"/>
          </a:xfrm>
          <a:prstGeom prst="rect">
            <a:avLst/>
          </a:prstGeom>
        </p:spPr>
        <p:txBody>
          <a:bodyPr spcFirstLastPara="1" wrap="square" lIns="91425" tIns="91425" rIns="91425" bIns="91425" anchor="t" anchorCtr="0">
            <a:normAutofit fontScale="90000"/>
          </a:bodyPr>
          <a:lstStyle/>
          <a:p>
            <a:pPr marL="0" marR="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Rientrano nella categoria delle “organizzazioni” di cui all’art. 30, par. 5 anche le associazioni, fondazioni e i comitati.</a:t>
            </a:r>
            <a:endParaRPr sz="2000">
              <a:solidFill>
                <a:srgbClr val="000000"/>
              </a:solidFill>
              <a:highlight>
                <a:srgbClr val="FFFFFF"/>
              </a:highlight>
              <a:latin typeface="Times New Roman"/>
              <a:ea typeface="Times New Roman"/>
              <a:cs typeface="Times New Roman"/>
              <a:sym typeface="Times New Roman"/>
            </a:endParaRPr>
          </a:p>
          <a:p>
            <a:pPr marL="0" marR="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Alla luce di quanto detto sopra, sono tenuti all’obbligo di redazione del registro, ad esempio:  </a:t>
            </a:r>
            <a:endParaRPr sz="2000">
              <a:solidFill>
                <a:srgbClr val="000000"/>
              </a:solidFill>
              <a:highlight>
                <a:srgbClr val="FFFFFF"/>
              </a:highlight>
              <a:latin typeface="Times New Roman"/>
              <a:ea typeface="Times New Roman"/>
              <a:cs typeface="Times New Roman"/>
              <a:sym typeface="Times New Roman"/>
            </a:endParaRPr>
          </a:p>
          <a:p>
            <a:pPr marL="0" marR="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 esercizi commerciali, esercizi pubblici o artigiani con almeno un dipendente (bar, ristoranti, officine, negozi, piccola distribuzione, ecc.) e/o  che  trattino dati sanitari dei clienti (es. parrucchieri, estetisti, ottici, odontotecnici, tatuatori ecc.);</a:t>
            </a:r>
            <a:endParaRPr sz="2000">
              <a:solidFill>
                <a:srgbClr val="000000"/>
              </a:solidFill>
              <a:highlight>
                <a:srgbClr val="FFFFFF"/>
              </a:highlight>
              <a:latin typeface="Times New Roman"/>
              <a:ea typeface="Times New Roman"/>
              <a:cs typeface="Times New Roman"/>
              <a:sym typeface="Times New Roman"/>
            </a:endParaRPr>
          </a:p>
          <a:p>
            <a:pPr marL="0" marR="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 liberi professionisti con almeno un dipendente e/o che trattino dati sanitari e/o dati relativi a condanne penali o reati (es. commercialisti, notai, avvocati, osteopati, fisioterapisti, farmacisti, medici in generale);</a:t>
            </a:r>
            <a:endParaRPr sz="2000">
              <a:solidFill>
                <a:srgbClr val="000000"/>
              </a:solidFill>
              <a:highlight>
                <a:srgbClr val="FFFFFF"/>
              </a:highlight>
              <a:latin typeface="Times New Roman"/>
              <a:ea typeface="Times New Roman"/>
              <a:cs typeface="Times New Roman"/>
              <a:sym typeface="Times New Roman"/>
            </a:endParaRPr>
          </a:p>
          <a:p>
            <a:pPr marL="0" marR="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 associazioni, fondazioni e comitati ove trattino “categorie particolari di dati” e/o dati relativi a condanne penali o reati (i.e. organizzazioni di tendenza; associazioni a tutela di soggetti c.d. “vulnerabili” quali ad esempio malati, persone con disabilità, ex detenuti ecc.; associazioni che perseguono finalità di prevenzione e contrasto delle discriminazioni di genere, razziali, basate sull’orientamento sessuale, politico o religioso ecc.; associazioni sportive con riferimento ai dati sanitari trattati; partiti e movimenti politici; sindacati; associazioni e movimenti a carattere religioso);</a:t>
            </a:r>
            <a:endParaRPr/>
          </a:p>
        </p:txBody>
      </p:sp>
      <p:sp>
        <p:nvSpPr>
          <p:cNvPr id="201" name="Google Shape;201;p2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235475" y="247875"/>
            <a:ext cx="8849400" cy="4689300"/>
          </a:xfrm>
          <a:prstGeom prst="rect">
            <a:avLst/>
          </a:prstGeom>
        </p:spPr>
        <p:txBody>
          <a:bodyPr spcFirstLastPara="1" wrap="square" lIns="91425" tIns="91425" rIns="91425" bIns="91425" anchor="t" anchorCtr="0">
            <a:normAutofit fontScale="90000"/>
          </a:bodyPr>
          <a:lstStyle/>
          <a:p>
            <a:pPr marL="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il condominio ove tratti “categorie particolari di dati” (es. delibere per interventi volti al superamento e all’abbattimento delle barriere architettoniche ai sensi della L. n. 13/1989; richieste di risarcimento danni comprensive di spese mediche relativi a sinistri avvenuti all’interno dei locali condominiali).</a:t>
            </a:r>
            <a:endParaRPr sz="2000">
              <a:solidFill>
                <a:srgbClr val="000000"/>
              </a:solidFill>
              <a:highlight>
                <a:srgbClr val="FFFFFF"/>
              </a:highlight>
              <a:latin typeface="Times New Roman"/>
              <a:ea typeface="Times New Roman"/>
              <a:cs typeface="Times New Roman"/>
              <a:sym typeface="Times New Roman"/>
            </a:endParaRPr>
          </a:p>
          <a:p>
            <a:pPr marL="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a:t>
            </a:r>
            <a:endParaRPr sz="2000">
              <a:solidFill>
                <a:srgbClr val="000000"/>
              </a:solidFill>
              <a:highlight>
                <a:srgbClr val="FFFFFF"/>
              </a:highlight>
              <a:latin typeface="Times New Roman"/>
              <a:ea typeface="Times New Roman"/>
              <a:cs typeface="Times New Roman"/>
              <a:sym typeface="Times New Roman"/>
            </a:endParaRPr>
          </a:p>
          <a:p>
            <a:pPr marL="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Infine, si precisa che le imprese e organizzazioni con meno di 250 dipendenti obbligate alla tenuta del registro potranno comunque beneficiare di alcune misure di semplificazione, potendo circoscrivere l’obbligo di redazione del registro alle sole specifiche attività di trattamento sopra individuate (es. ove il trattamento delle categorie particolari di dati si riferisca a quelli inerenti un solo lavoratore dipendente, il registro potrà essere predisposto e mantenuto esclusivamente con riferimento a tale limitata tipologia di trattamento).</a:t>
            </a:r>
            <a:endParaRPr sz="2000">
              <a:solidFill>
                <a:srgbClr val="000000"/>
              </a:solidFill>
              <a:highlight>
                <a:srgbClr val="FFFFFF"/>
              </a:highlight>
              <a:latin typeface="Times New Roman"/>
              <a:ea typeface="Times New Roman"/>
              <a:cs typeface="Times New Roman"/>
              <a:sym typeface="Times New Roman"/>
            </a:endParaRPr>
          </a:p>
          <a:p>
            <a:pPr marL="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Al di fuori dei casi di tenuta obbligatoria del Registro, anche alla luce del considerando 82 del RGPD, il Garante ne raccomanda la redazione a tutti i titolari e responsabili del trattamento, in quanto strumento che,  fornendo piena contezza del tipo di trattamenti svolti, contribuisce a meglio attuare, con modalità semplici e accessibili a tutti, il principio di accountability e, al contempo, ad agevolare in maniera dialogante e collaborativa l’attività di controllo del Garante stesso.</a:t>
            </a:r>
            <a:endParaRPr sz="2000">
              <a:solidFill>
                <a:srgbClr val="000000"/>
              </a:solidFill>
              <a:highlight>
                <a:srgbClr val="FFFFFF"/>
              </a:highlight>
              <a:latin typeface="Times New Roman"/>
              <a:ea typeface="Times New Roman"/>
              <a:cs typeface="Times New Roman"/>
              <a:sym typeface="Times New Roman"/>
            </a:endParaRPr>
          </a:p>
          <a:p>
            <a:pPr marL="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a:t>
            </a:r>
            <a:endParaRPr sz="2000">
              <a:solidFill>
                <a:srgbClr val="000000"/>
              </a:solidFill>
              <a:highlight>
                <a:srgbClr val="FFFFFF"/>
              </a:highlight>
              <a:latin typeface="Times New Roman"/>
              <a:ea typeface="Times New Roman"/>
              <a:cs typeface="Times New Roman"/>
              <a:sym typeface="Times New Roman"/>
            </a:endParaRPr>
          </a:p>
          <a:p>
            <a:pPr marL="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Si invita altresì a consultare il documento interpretativo del 19 aprile 2018 del Gruppo ex art. 29 (Ora Comitato europeo per la protezione dei dati) reperibile al seguente link: </a:t>
            </a:r>
            <a:r>
              <a:rPr lang="it" sz="2000" b="1">
                <a:solidFill>
                  <a:srgbClr val="000000"/>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http://ec.europa.eu/newsroom/article29/item-detail.cfm?item_id=624045</a:t>
            </a:r>
            <a:endParaRPr sz="2000" b="1">
              <a:solidFill>
                <a:srgbClr val="000000"/>
              </a:solidFill>
              <a:highlight>
                <a:srgbClr val="FFFFFF"/>
              </a:highlight>
              <a:latin typeface="Times New Roman"/>
              <a:ea typeface="Times New Roman"/>
              <a:cs typeface="Times New Roman"/>
              <a:sym typeface="Times New Roman"/>
            </a:endParaRPr>
          </a:p>
          <a:p>
            <a:pPr marL="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a:t>
            </a:r>
            <a:endParaRPr sz="2000">
              <a:solidFill>
                <a:srgbClr val="000000"/>
              </a:solidFill>
              <a:highlight>
                <a:srgbClr val="FFFFFF"/>
              </a:highlight>
              <a:latin typeface="Times New Roman"/>
              <a:ea typeface="Times New Roman"/>
              <a:cs typeface="Times New Roman"/>
              <a:sym typeface="Times New Roman"/>
            </a:endParaRPr>
          </a:p>
          <a:p>
            <a:pPr marL="0" lvl="0" indent="0" algn="just" rtl="0">
              <a:spcBef>
                <a:spcPts val="0"/>
              </a:spcBef>
              <a:spcAft>
                <a:spcPts val="0"/>
              </a:spcAft>
              <a:buNone/>
            </a:pPr>
            <a:r>
              <a:rPr lang="it" sz="2000">
                <a:solidFill>
                  <a:srgbClr val="000000"/>
                </a:solidFill>
                <a:highlight>
                  <a:srgbClr val="FFFFFF"/>
                </a:highlight>
                <a:latin typeface="Times New Roman"/>
                <a:ea typeface="Times New Roman"/>
                <a:cs typeface="Times New Roman"/>
                <a:sym typeface="Times New Roman"/>
              </a:rPr>
              <a:t> </a:t>
            </a:r>
            <a:endParaRPr sz="2000">
              <a:solidFill>
                <a:srgbClr val="0000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0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7" name="Google Shape;207;p2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04B29D-E191-4B7B-96B0-6E94A29FA847}"/>
              </a:ext>
            </a:extLst>
          </p:cNvPr>
          <p:cNvSpPr>
            <a:spLocks noGrp="1"/>
          </p:cNvSpPr>
          <p:nvPr>
            <p:ph type="title"/>
          </p:nvPr>
        </p:nvSpPr>
        <p:spPr/>
        <p:txBody>
          <a:bodyPr/>
          <a:lstStyle/>
          <a:p>
            <a:pPr algn="ctr"/>
            <a:r>
              <a:rPr lang="it-IT" sz="4800" b="1" dirty="0">
                <a:solidFill>
                  <a:schemeClr val="bg2"/>
                </a:solidFill>
                <a:latin typeface="Amatic SC" panose="00000500000000000000" pitchFamily="2" charset="-79"/>
                <a:cs typeface="Amatic SC" panose="00000500000000000000" pitchFamily="2" charset="-79"/>
              </a:rPr>
              <a:t>Sistema sanzionatorio privacy</a:t>
            </a:r>
            <a:endParaRPr lang="it-IT" b="1" dirty="0">
              <a:solidFill>
                <a:schemeClr val="bg2"/>
              </a:solidFill>
              <a:latin typeface="Amatic SC" panose="00000500000000000000" pitchFamily="2" charset="-79"/>
              <a:cs typeface="Amatic SC" panose="00000500000000000000" pitchFamily="2" charset="-79"/>
            </a:endParaRPr>
          </a:p>
        </p:txBody>
      </p:sp>
      <p:sp>
        <p:nvSpPr>
          <p:cNvPr id="3" name="Segnaposto numero diapositiva 2">
            <a:extLst>
              <a:ext uri="{FF2B5EF4-FFF2-40B4-BE49-F238E27FC236}">
                <a16:creationId xmlns:a16="http://schemas.microsoft.com/office/drawing/2014/main" id="{E991EB23-3155-4255-81A8-EA74821B9A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18</a:t>
            </a:fld>
            <a:endParaRPr lang="it-IT"/>
          </a:p>
        </p:txBody>
      </p:sp>
    </p:spTree>
    <p:extLst>
      <p:ext uri="{BB962C8B-B14F-4D97-AF65-F5344CB8AC3E}">
        <p14:creationId xmlns:p14="http://schemas.microsoft.com/office/powerpoint/2010/main" val="390288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37A16E-2EE5-436F-B3F7-BDD361E15D98}"/>
              </a:ext>
            </a:extLst>
          </p:cNvPr>
          <p:cNvSpPr>
            <a:spLocks noGrp="1"/>
          </p:cNvSpPr>
          <p:nvPr>
            <p:ph type="title"/>
          </p:nvPr>
        </p:nvSpPr>
        <p:spPr>
          <a:xfrm>
            <a:off x="248355" y="248356"/>
            <a:ext cx="8556977" cy="4504266"/>
          </a:xfrm>
        </p:spPr>
        <p:txBody>
          <a:bodyPr>
            <a:normAutofit fontScale="90000"/>
          </a:bodyPr>
          <a:lstStyle/>
          <a:p>
            <a:pPr algn="just"/>
            <a:r>
              <a:rPr lang="it-IT" b="0" i="0" dirty="0">
                <a:solidFill>
                  <a:schemeClr val="bg2">
                    <a:lumMod val="50000"/>
                  </a:schemeClr>
                </a:solidFill>
                <a:effectLst/>
                <a:latin typeface="Times New Roman" panose="02020603050405020304" pitchFamily="18" charset="0"/>
                <a:cs typeface="Times New Roman" panose="02020603050405020304" pitchFamily="18" charset="0"/>
              </a:rPr>
              <a:t>Le conseguenze di una violazione delle norme in materia di protezione dei dati personali possono essere di diverso tipo, tra le quali anche le sanzioni pecuniarie.</a:t>
            </a:r>
            <a:br>
              <a:rPr lang="it-IT" b="0" i="0" dirty="0">
                <a:solidFill>
                  <a:schemeClr val="bg2">
                    <a:lumMod val="50000"/>
                  </a:schemeClr>
                </a:solidFill>
                <a:effectLst/>
                <a:latin typeface="Times New Roman" panose="02020603050405020304" pitchFamily="18" charset="0"/>
                <a:cs typeface="Times New Roman" panose="02020603050405020304" pitchFamily="18" charset="0"/>
              </a:rPr>
            </a:br>
            <a:r>
              <a:rPr lang="it-IT" b="0" i="0" dirty="0">
                <a:solidFill>
                  <a:schemeClr val="bg2">
                    <a:lumMod val="50000"/>
                  </a:schemeClr>
                </a:solidFill>
                <a:effectLst/>
                <a:latin typeface="Times New Roman" panose="02020603050405020304" pitchFamily="18" charset="0"/>
                <a:cs typeface="Times New Roman" panose="02020603050405020304" pitchFamily="18" charset="0"/>
              </a:rPr>
              <a:t>E' importante tenere presente che non è sufficiente rispettare le norme in materia di protezione dei dati personali, ma, in ossequio del </a:t>
            </a:r>
            <a:r>
              <a:rPr lang="it-IT"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2" tooltip="Responsabilizzazione del titolare">
                  <a:extLst>
                    <a:ext uri="{A12FA001-AC4F-418D-AE19-62706E023703}">
                      <ahyp:hlinkClr xmlns:ahyp="http://schemas.microsoft.com/office/drawing/2018/hyperlinkcolor" val="tx"/>
                    </a:ext>
                  </a:extLst>
                </a:hlinkClick>
              </a:rPr>
              <a:t>principio di accountability</a:t>
            </a:r>
            <a:r>
              <a:rPr lang="it-IT" b="0" i="0" dirty="0">
                <a:solidFill>
                  <a:schemeClr val="bg2">
                    <a:lumMod val="50000"/>
                  </a:schemeClr>
                </a:solidFill>
                <a:effectLst/>
                <a:latin typeface="Times New Roman" panose="02020603050405020304" pitchFamily="18" charset="0"/>
                <a:cs typeface="Times New Roman" panose="02020603050405020304" pitchFamily="18" charset="0"/>
              </a:rPr>
              <a:t>, i titolari dovranno dimostrare di essere consapevoli delle modalità di </a:t>
            </a:r>
            <a:r>
              <a:rPr lang="it-IT"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3" tooltip="Trattamento dei dati personali">
                  <a:extLst>
                    <a:ext uri="{A12FA001-AC4F-418D-AE19-62706E023703}">
                      <ahyp:hlinkClr xmlns:ahyp="http://schemas.microsoft.com/office/drawing/2018/hyperlinkcolor" val="tx"/>
                    </a:ext>
                  </a:extLst>
                </a:hlinkClick>
              </a:rPr>
              <a:t>trattamento</a:t>
            </a:r>
            <a:r>
              <a:rPr lang="it-IT" b="0" i="0" dirty="0">
                <a:solidFill>
                  <a:schemeClr val="bg2">
                    <a:lumMod val="50000"/>
                  </a:schemeClr>
                </a:solidFill>
                <a:effectLst/>
                <a:latin typeface="Times New Roman" panose="02020603050405020304" pitchFamily="18" charset="0"/>
                <a:cs typeface="Times New Roman" panose="02020603050405020304" pitchFamily="18" charset="0"/>
              </a:rPr>
              <a:t> e di conservazione degli stessi, insomma dovranno saper rendere conto di quanto fanno. </a:t>
            </a:r>
            <a:br>
              <a:rPr lang="it-IT" b="0" i="0" dirty="0">
                <a:solidFill>
                  <a:srgbClr val="757575"/>
                </a:solidFill>
                <a:effectLst/>
                <a:latin typeface="PT Sans"/>
              </a:rPr>
            </a:br>
            <a:endParaRPr lang="it-IT" dirty="0"/>
          </a:p>
        </p:txBody>
      </p:sp>
      <p:sp>
        <p:nvSpPr>
          <p:cNvPr id="3" name="Segnaposto numero diapositiva 2">
            <a:extLst>
              <a:ext uri="{FF2B5EF4-FFF2-40B4-BE49-F238E27FC236}">
                <a16:creationId xmlns:a16="http://schemas.microsoft.com/office/drawing/2014/main" id="{911584E8-494E-486D-8927-79F5ADAF93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19</a:t>
            </a:fld>
            <a:endParaRPr lang="it-IT"/>
          </a:p>
        </p:txBody>
      </p:sp>
    </p:spTree>
    <p:extLst>
      <p:ext uri="{BB962C8B-B14F-4D97-AF65-F5344CB8AC3E}">
        <p14:creationId xmlns:p14="http://schemas.microsoft.com/office/powerpoint/2010/main" val="8591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7E0D3A-6EBE-44EF-90C1-6D216DD6D48C}"/>
              </a:ext>
            </a:extLst>
          </p:cNvPr>
          <p:cNvSpPr>
            <a:spLocks noGrp="1"/>
          </p:cNvSpPr>
          <p:nvPr>
            <p:ph type="title"/>
          </p:nvPr>
        </p:nvSpPr>
        <p:spPr>
          <a:xfrm>
            <a:off x="225778" y="214489"/>
            <a:ext cx="8713656" cy="4470400"/>
          </a:xfrm>
        </p:spPr>
        <p:txBody>
          <a:bodyPr>
            <a:normAutofit fontScale="90000"/>
          </a:bodyPr>
          <a:lstStyle/>
          <a:p>
            <a:pPr algn="just">
              <a:lnSpc>
                <a:spcPct val="150000"/>
              </a:lnSpc>
            </a:pPr>
            <a:r>
              <a:rPr lang="it-IT" sz="2800" b="0" i="0" dirty="0">
                <a:solidFill>
                  <a:srgbClr val="000000"/>
                </a:solidFill>
                <a:effectLst/>
                <a:latin typeface="Times New Roman" panose="02020603050405020304" pitchFamily="18" charset="0"/>
                <a:cs typeface="Times New Roman" panose="02020603050405020304" pitchFamily="18" charset="0"/>
              </a:rPr>
              <a:t>Sono </a:t>
            </a:r>
            <a:r>
              <a:rPr lang="it-IT" sz="2800" b="1" i="0" dirty="0">
                <a:solidFill>
                  <a:srgbClr val="0C739E"/>
                </a:solidFill>
                <a:effectLst/>
                <a:latin typeface="Times New Roman" panose="02020603050405020304" pitchFamily="18" charset="0"/>
                <a:cs typeface="Times New Roman" panose="02020603050405020304" pitchFamily="18" charset="0"/>
              </a:rPr>
              <a:t>dati personali</a:t>
            </a:r>
            <a:r>
              <a:rPr lang="it-IT" sz="2800" b="0" i="0" dirty="0">
                <a:solidFill>
                  <a:srgbClr val="000000"/>
                </a:solidFill>
                <a:effectLst/>
                <a:latin typeface="Times New Roman" panose="02020603050405020304" pitchFamily="18" charset="0"/>
                <a:cs typeface="Times New Roman" panose="02020603050405020304" pitchFamily="18" charset="0"/>
              </a:rPr>
              <a:t> le informazioni che identificano o rendono identificabile, </a:t>
            </a:r>
            <a:r>
              <a:rPr lang="it-IT" sz="2800" b="1" i="0" dirty="0">
                <a:solidFill>
                  <a:srgbClr val="0C739E"/>
                </a:solidFill>
                <a:effectLst/>
                <a:latin typeface="Times New Roman" panose="02020603050405020304" pitchFamily="18" charset="0"/>
                <a:cs typeface="Times New Roman" panose="02020603050405020304" pitchFamily="18" charset="0"/>
              </a:rPr>
              <a:t>direttamente o indirettamente</a:t>
            </a:r>
            <a:r>
              <a:rPr lang="it-IT" sz="2800" b="0" i="0" dirty="0">
                <a:solidFill>
                  <a:srgbClr val="000000"/>
                </a:solidFill>
                <a:effectLst/>
                <a:latin typeface="Times New Roman" panose="02020603050405020304" pitchFamily="18" charset="0"/>
                <a:cs typeface="Times New Roman" panose="02020603050405020304" pitchFamily="18" charset="0"/>
              </a:rPr>
              <a:t>, una persona fisica e che possono fornire informazioni sulle sue caratteristiche, le sue abitudini, il suo stile di vita, le sue relazioni personali, il suo stato di salute, la sua situazione economica, ecc..</a:t>
            </a:r>
            <a:br>
              <a:rPr lang="it-IT" sz="2800" b="0" i="0" dirty="0">
                <a:solidFill>
                  <a:srgbClr val="000000"/>
                </a:solidFill>
                <a:effectLst/>
                <a:latin typeface="Times New Roman" panose="02020603050405020304" pitchFamily="18" charset="0"/>
                <a:cs typeface="Times New Roman" panose="02020603050405020304" pitchFamily="18" charset="0"/>
              </a:rPr>
            </a:br>
            <a:endParaRPr lang="it-IT" sz="2800" dirty="0">
              <a:latin typeface="Times New Roman" panose="02020603050405020304" pitchFamily="18" charset="0"/>
              <a:cs typeface="Times New Roman" panose="02020603050405020304" pitchFamily="18" charset="0"/>
            </a:endParaRPr>
          </a:p>
        </p:txBody>
      </p:sp>
      <p:sp>
        <p:nvSpPr>
          <p:cNvPr id="3" name="Segnaposto numero diapositiva 2">
            <a:extLst>
              <a:ext uri="{FF2B5EF4-FFF2-40B4-BE49-F238E27FC236}">
                <a16:creationId xmlns:a16="http://schemas.microsoft.com/office/drawing/2014/main" id="{D9D7C8DE-F9B5-4B1C-9C6E-75688BB04A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a:t>
            </a:fld>
            <a:endParaRPr lang="it-IT"/>
          </a:p>
        </p:txBody>
      </p:sp>
    </p:spTree>
    <p:extLst>
      <p:ext uri="{BB962C8B-B14F-4D97-AF65-F5344CB8AC3E}">
        <p14:creationId xmlns:p14="http://schemas.microsoft.com/office/powerpoint/2010/main" val="26721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7BFA36-A8FC-4882-8130-ECE034B8AF0A}"/>
              </a:ext>
            </a:extLst>
          </p:cNvPr>
          <p:cNvSpPr>
            <a:spLocks noGrp="1"/>
          </p:cNvSpPr>
          <p:nvPr>
            <p:ph type="title"/>
          </p:nvPr>
        </p:nvSpPr>
        <p:spPr>
          <a:xfrm>
            <a:off x="259644" y="225778"/>
            <a:ext cx="8500534" cy="4628444"/>
          </a:xfrm>
        </p:spPr>
        <p:txBody>
          <a:bodyPr>
            <a:noAutofit/>
          </a:bodyPr>
          <a:lstStyle/>
          <a:p>
            <a:pPr algn="just"/>
            <a:r>
              <a:rPr lang="it-IT" sz="1600" b="1" i="0" dirty="0">
                <a:solidFill>
                  <a:schemeClr val="bg2">
                    <a:lumMod val="50000"/>
                  </a:schemeClr>
                </a:solidFill>
                <a:effectLst/>
                <a:latin typeface="Times New Roman" panose="02020603050405020304" pitchFamily="18" charset="0"/>
                <a:cs typeface="Times New Roman" panose="02020603050405020304" pitchFamily="18" charset="0"/>
              </a:rPr>
              <a:t>Le violazioni</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Il regolamento europeo, integrato dal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2" tooltip="Codice in materia di protezione dei dati personali">
                  <a:extLst>
                    <a:ext uri="{A12FA001-AC4F-418D-AE19-62706E023703}">
                      <ahyp:hlinkClr xmlns:ahyp="http://schemas.microsoft.com/office/drawing/2018/hyperlinkcolor" val="tx"/>
                    </a:ext>
                  </a:extLst>
                </a:hlinkClick>
              </a:rPr>
              <a:t>Codice Privacy</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distingue </a:t>
            </a:r>
            <a:r>
              <a:rPr lang="it-IT" sz="1600" b="1" i="0" dirty="0">
                <a:solidFill>
                  <a:schemeClr val="bg2">
                    <a:lumMod val="50000"/>
                  </a:schemeClr>
                </a:solidFill>
                <a:effectLst/>
                <a:latin typeface="Times New Roman" panose="02020603050405020304" pitchFamily="18" charset="0"/>
                <a:cs typeface="Times New Roman" panose="02020603050405020304" pitchFamily="18" charset="0"/>
              </a:rPr>
              <a:t>due gruppi di violazioni</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1) Nel primo caso (art. 83, par. 4, GDPR) le sanzioni amministrative pecuniarie possono arrivare </a:t>
            </a:r>
            <a:r>
              <a:rPr lang="it-IT" sz="1600" b="1" i="0" dirty="0">
                <a:solidFill>
                  <a:schemeClr val="bg2">
                    <a:lumMod val="50000"/>
                  </a:schemeClr>
                </a:solidFill>
                <a:effectLst/>
                <a:latin typeface="Times New Roman" panose="02020603050405020304" pitchFamily="18" charset="0"/>
                <a:cs typeface="Times New Roman" panose="02020603050405020304" pitchFamily="18" charset="0"/>
              </a:rPr>
              <a:t>fino a 10 milioni di euro oppure, per le imprese, al 2% del fatturato mondiale annuo</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dell'esercizio precedente, se superiore, e riguardano: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a) inosservanza degli </a:t>
            </a:r>
            <a:r>
              <a:rPr lang="it-IT" sz="1600" b="1" i="0" dirty="0">
                <a:solidFill>
                  <a:schemeClr val="bg2">
                    <a:lumMod val="50000"/>
                  </a:schemeClr>
                </a:solidFill>
                <a:effectLst/>
                <a:latin typeface="Times New Roman" panose="02020603050405020304" pitchFamily="18" charset="0"/>
                <a:cs typeface="Times New Roman" panose="02020603050405020304" pitchFamily="18" charset="0"/>
              </a:rPr>
              <a:t>obblighi del titolare e del responsabile del trattamento</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 norma degli articoli 8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3" tooltip="Minori e protezione dati personali">
                  <a:extLst>
                    <a:ext uri="{A12FA001-AC4F-418D-AE19-62706E023703}">
                      <ahyp:hlinkClr xmlns:ahyp="http://schemas.microsoft.com/office/drawing/2018/hyperlinkcolor" val="tx"/>
                    </a:ext>
                  </a:extLst>
                </a:hlinkClick>
              </a:rPr>
              <a:t>consenso dei minori</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11 (trattamento che non richiede identificazione), da 25 a 39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4" tooltip="Privacy by design e by default">
                  <a:extLst>
                    <a:ext uri="{A12FA001-AC4F-418D-AE19-62706E023703}">
                      <ahyp:hlinkClr xmlns:ahyp="http://schemas.microsoft.com/office/drawing/2018/hyperlinkcolor" val="tx"/>
                    </a:ext>
                  </a:extLst>
                </a:hlinkClick>
              </a:rPr>
              <a:t>privacy by default</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5" tooltip="Titolare del trattamento">
                  <a:extLst>
                    <a:ext uri="{A12FA001-AC4F-418D-AE19-62706E023703}">
                      <ahyp:hlinkClr xmlns:ahyp="http://schemas.microsoft.com/office/drawing/2018/hyperlinkcolor" val="tx"/>
                    </a:ext>
                  </a:extLst>
                </a:hlinkClick>
              </a:rPr>
              <a:t>contitolari del trattamento</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6" tooltip="Rappresentante del titolare">
                  <a:extLst>
                    <a:ext uri="{A12FA001-AC4F-418D-AE19-62706E023703}">
                      <ahyp:hlinkClr xmlns:ahyp="http://schemas.microsoft.com/office/drawing/2018/hyperlinkcolor" val="tx"/>
                    </a:ext>
                  </a:extLst>
                </a:hlinkClick>
              </a:rPr>
              <a:t>rappresentanti</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non stabiliti nell'Unione,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7" tooltip="Responsabile del trattamento">
                  <a:extLst>
                    <a:ext uri="{A12FA001-AC4F-418D-AE19-62706E023703}">
                      <ahyp:hlinkClr xmlns:ahyp="http://schemas.microsoft.com/office/drawing/2018/hyperlinkcolor" val="tx"/>
                    </a:ext>
                  </a:extLst>
                </a:hlinkClick>
              </a:rPr>
              <a:t>responsabili del trattamento</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8" tooltip="Registro dei trattamenti">
                  <a:extLst>
                    <a:ext uri="{A12FA001-AC4F-418D-AE19-62706E023703}">
                      <ahyp:hlinkClr xmlns:ahyp="http://schemas.microsoft.com/office/drawing/2018/hyperlinkcolor" val="tx"/>
                    </a:ext>
                  </a:extLst>
                </a:hlinkClick>
              </a:rPr>
              <a:t>registro dei trattamenti</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9" tooltip="Misure di sicurezza">
                  <a:extLst>
                    <a:ext uri="{A12FA001-AC4F-418D-AE19-62706E023703}">
                      <ahyp:hlinkClr xmlns:ahyp="http://schemas.microsoft.com/office/drawing/2018/hyperlinkcolor" val="tx"/>
                    </a:ext>
                  </a:extLst>
                </a:hlinkClick>
              </a:rPr>
              <a:t>sicurezza</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10" tooltip="Violazioni di dati personali (data breach)">
                  <a:extLst>
                    <a:ext uri="{A12FA001-AC4F-418D-AE19-62706E023703}">
                      <ahyp:hlinkClr xmlns:ahyp="http://schemas.microsoft.com/office/drawing/2018/hyperlinkcolor" val="tx"/>
                    </a:ext>
                  </a:extLst>
                </a:hlinkClick>
              </a:rPr>
              <a:t>notifica delle violazioni</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11" tooltip="Valutazione di impatto e rischio del trattamento">
                  <a:extLst>
                    <a:ext uri="{A12FA001-AC4F-418D-AE19-62706E023703}">
                      <ahyp:hlinkClr xmlns:ahyp="http://schemas.microsoft.com/office/drawing/2018/hyperlinkcolor" val="tx"/>
                    </a:ext>
                  </a:extLst>
                </a:hlinkClick>
              </a:rPr>
              <a:t>valutazione di impatto</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12" tooltip="Data Protection Officer">
                  <a:extLst>
                    <a:ext uri="{A12FA001-AC4F-418D-AE19-62706E023703}">
                      <ahyp:hlinkClr xmlns:ahyp="http://schemas.microsoft.com/office/drawing/2018/hyperlinkcolor" val="tx"/>
                    </a:ext>
                  </a:extLst>
                </a:hlinkClick>
              </a:rPr>
              <a:t>DPO</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42 e 43;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endParaRPr lang="it-IT" sz="16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Segnaposto numero diapositiva 2">
            <a:extLst>
              <a:ext uri="{FF2B5EF4-FFF2-40B4-BE49-F238E27FC236}">
                <a16:creationId xmlns:a16="http://schemas.microsoft.com/office/drawing/2014/main" id="{230CB1EF-4878-4041-AF3D-C014651521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20</a:t>
            </a:fld>
            <a:endParaRPr lang="it-IT"/>
          </a:p>
        </p:txBody>
      </p:sp>
    </p:spTree>
    <p:extLst>
      <p:ext uri="{BB962C8B-B14F-4D97-AF65-F5344CB8AC3E}">
        <p14:creationId xmlns:p14="http://schemas.microsoft.com/office/powerpoint/2010/main" val="1139092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4D8CB3-D945-4360-A458-799AC3824B27}"/>
              </a:ext>
            </a:extLst>
          </p:cNvPr>
          <p:cNvSpPr>
            <a:spLocks noGrp="1"/>
          </p:cNvSpPr>
          <p:nvPr>
            <p:ph type="title"/>
          </p:nvPr>
        </p:nvSpPr>
        <p:spPr>
          <a:xfrm>
            <a:off x="203200" y="237067"/>
            <a:ext cx="8579556" cy="4583289"/>
          </a:xfrm>
        </p:spPr>
        <p:txBody>
          <a:bodyPr>
            <a:normAutofit fontScale="90000"/>
          </a:bodyPr>
          <a:lstStyle/>
          <a:p>
            <a:pPr algn="just"/>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b) inosservanza degli </a:t>
            </a:r>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obblighi dell’organismo di certificazione</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a norma degli articoli 42 e 43;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c) inosservanza degli </a:t>
            </a:r>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obblighi dell’organismo di controllo</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a norma dell’articolo 41, paragrafo 4;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d) inosservanza dell'articolo 2-quinquies, comma 2, Cod. Privacy (informativa ai minori);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e) inosservanza dell'art. 2-quinquiesdecies Cod. Privacy (trattamento che presenta rischi elevati per l'</a:t>
            </a:r>
            <a:r>
              <a:rPr lang="it-IT" sz="18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2" tooltip="Trattamenti da parte dei soggetti pubblici">
                  <a:extLst>
                    <a:ext uri="{A12FA001-AC4F-418D-AE19-62706E023703}">
                      <ahyp:hlinkClr xmlns:ahyp="http://schemas.microsoft.com/office/drawing/2018/hyperlinkcolor" val="tx"/>
                    </a:ext>
                  </a:extLst>
                </a:hlinkClick>
              </a:rPr>
              <a:t>esecuzione di un compito di interesse pubblico</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f) inosservanza dell'art. 92, comma 1 Cod. Privacy (cartelle cliniche);</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g) inosservanza dell'art. 93, comma 1, Cod. Privacy (certificato di assistenza al parto);</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h) inosservanza dell'art. 123, comma 4, Cod. Privacy (informativa agli utenti per i dati relativi al traffico telefonico);</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i) inosservanza dell'art. 128 Cod. Privacy (blocco dei trasferimenti di chiamata);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l) inosservanza dell'art. 129, comma 2, Cod. Privacy (consenso per l'inclusione negli elenchi telefonici);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m) inosservanza dell'art. 132-ter Cod. Privacy (misure di sicurezza per i fornitori di servizi di comunicazione elettronica);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n) non effettuazione della </a:t>
            </a:r>
            <a:r>
              <a:rPr lang="it-IT" sz="18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3" tooltip="Valutazione di impatto (DPIA) e rischio del trattamento">
                  <a:extLst>
                    <a:ext uri="{A12FA001-AC4F-418D-AE19-62706E023703}">
                      <ahyp:hlinkClr xmlns:ahyp="http://schemas.microsoft.com/office/drawing/2018/hyperlinkcolor" val="tx"/>
                    </a:ext>
                  </a:extLst>
                </a:hlinkClick>
              </a:rPr>
              <a:t>valutazione di impatto</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di cui all'articolo 110 Cod. Privacy, comma 1, primo periodo;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o) non sottoposizione del programma di ricerca a consultazione preventiva del Garante a norma dell'art. 110 Cod. Privacy, comma 1, terzo periodo.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endParaRPr lang="it-IT" dirty="0"/>
          </a:p>
        </p:txBody>
      </p:sp>
      <p:sp>
        <p:nvSpPr>
          <p:cNvPr id="3" name="Segnaposto numero diapositiva 2">
            <a:extLst>
              <a:ext uri="{FF2B5EF4-FFF2-40B4-BE49-F238E27FC236}">
                <a16:creationId xmlns:a16="http://schemas.microsoft.com/office/drawing/2014/main" id="{C70C2F69-6FEB-463E-824D-4FBB2CE504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21</a:t>
            </a:fld>
            <a:endParaRPr lang="it-IT"/>
          </a:p>
        </p:txBody>
      </p:sp>
    </p:spTree>
    <p:extLst>
      <p:ext uri="{BB962C8B-B14F-4D97-AF65-F5344CB8AC3E}">
        <p14:creationId xmlns:p14="http://schemas.microsoft.com/office/powerpoint/2010/main" val="399593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1EE355-F23F-4067-8672-82DD073CA262}"/>
              </a:ext>
            </a:extLst>
          </p:cNvPr>
          <p:cNvSpPr>
            <a:spLocks noGrp="1"/>
          </p:cNvSpPr>
          <p:nvPr>
            <p:ph type="title"/>
          </p:nvPr>
        </p:nvSpPr>
        <p:spPr>
          <a:xfrm>
            <a:off x="214489" y="225778"/>
            <a:ext cx="8568267" cy="4504266"/>
          </a:xfrm>
        </p:spPr>
        <p:txBody>
          <a:bodyPr>
            <a:noAutofit/>
          </a:bodyPr>
          <a:lstStyle/>
          <a:p>
            <a:pPr algn="just"/>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2) Un secondo gruppo di violazioni (art. 83, par. 5, GDPR), per il quale sono previste sanzioni </a:t>
            </a:r>
            <a:r>
              <a:rPr lang="it-IT" sz="1600" b="1" i="0" dirty="0">
                <a:solidFill>
                  <a:schemeClr val="bg2">
                    <a:lumMod val="50000"/>
                  </a:schemeClr>
                </a:solidFill>
                <a:effectLst/>
                <a:latin typeface="Times New Roman" panose="02020603050405020304" pitchFamily="18" charset="0"/>
                <a:cs typeface="Times New Roman" panose="02020603050405020304" pitchFamily="18" charset="0"/>
              </a:rPr>
              <a:t>fino 20 milioni di euro o, per le imprese, fino al 4 % del fatturato mondiale totale annuo</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dell’esercizio precedente, se superiore, riguardano: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a) inosservanza dei principi di base del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2" tooltip="Trattamento dei dati personali">
                  <a:extLst>
                    <a:ext uri="{A12FA001-AC4F-418D-AE19-62706E023703}">
                      <ahyp:hlinkClr xmlns:ahyp="http://schemas.microsoft.com/office/drawing/2018/hyperlinkcolor" val="tx"/>
                    </a:ext>
                  </a:extLst>
                </a:hlinkClick>
              </a:rPr>
              <a:t>trattamento</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comprese le condizioni relative al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3" tooltip="Consenso al trattamento">
                  <a:extLst>
                    <a:ext uri="{A12FA001-AC4F-418D-AE19-62706E023703}">
                      <ahyp:hlinkClr xmlns:ahyp="http://schemas.microsoft.com/office/drawing/2018/hyperlinkcolor" val="tx"/>
                    </a:ext>
                  </a:extLst>
                </a:hlinkClick>
              </a:rPr>
              <a:t>consenso</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 norma degli articoli 5, 6, 7 e 9;</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b) inosservanza dei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4" tooltip="Interessato al trattamento">
                  <a:extLst>
                    <a:ext uri="{A12FA001-AC4F-418D-AE19-62706E023703}">
                      <ahyp:hlinkClr xmlns:ahyp="http://schemas.microsoft.com/office/drawing/2018/hyperlinkcolor" val="tx"/>
                    </a:ext>
                  </a:extLst>
                </a:hlinkClick>
              </a:rPr>
              <a:t>diritti degli interessati</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 norma degli articoli da 12 a 22;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c) inosservanza dei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5" tooltip="Trasferimento dati all'estero">
                  <a:extLst>
                    <a:ext uri="{A12FA001-AC4F-418D-AE19-62706E023703}">
                      <ahyp:hlinkClr xmlns:ahyp="http://schemas.microsoft.com/office/drawing/2018/hyperlinkcolor" val="tx"/>
                    </a:ext>
                  </a:extLst>
                </a:hlinkClick>
              </a:rPr>
              <a:t>trasferimenti di dati personali a un destinatario in un paese terzo</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o un’organizzazione internazionale a norma degli articoli da 44 a 49;</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d) inosservanza di qualsiasi obbligo ai sensi delle legislazioni degli Stati membri adottate a norma del capo IX;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e) inosservanza di un ordine, di una limitazione provvisoria o definitiva di trattamento o di un ordine di sospensione dei flussi di dati dell’autorità di controllo ai sensi dell’articolo 58, paragrafo 2, o il negato accesso in violazione dell’articolo 58, paragrafo 1;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f) inosservanza degli articoli 2-ter, 2-quinquies, comma 1, 2-sexies, 2-septies, comma 8, 2-octies, 2-terdecies, commi 1, 2, 3 e 4, 52, commi 4 e 5, 75, 78, 79, 80, 82,</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92, comma 2, 93, commi 2 e 3, 96, 99, 100, commi 1, 2 e 4, 101, 105 commi 1, 2 e 4, 110-bis, commi 2 e 3, 111, 111-bis, 116, comma 1, 120, comma 2, 122, 123, commi 1, 2, 3 e 5, 124, 125, 126, 130, commi da 1 a 5, 131, 132, 132-bis, comma 2, 132-quater, 157, </a:t>
            </a:r>
            <a:r>
              <a:rPr lang="it-IT" sz="1600" b="0" i="0" dirty="0" err="1">
                <a:solidFill>
                  <a:schemeClr val="bg2">
                    <a:lumMod val="50000"/>
                  </a:schemeClr>
                </a:solidFill>
                <a:effectLst/>
                <a:latin typeface="Times New Roman" panose="02020603050405020304" pitchFamily="18" charset="0"/>
                <a:cs typeface="Times New Roman" panose="02020603050405020304" pitchFamily="18" charset="0"/>
              </a:rPr>
              <a:t>nonche</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delle misure di garanzia, delle regole deontologiche di cui rispettivamente agli articoli 2-septies e 2-quater.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endParaRPr lang="it-IT" sz="14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Segnaposto numero diapositiva 2">
            <a:extLst>
              <a:ext uri="{FF2B5EF4-FFF2-40B4-BE49-F238E27FC236}">
                <a16:creationId xmlns:a16="http://schemas.microsoft.com/office/drawing/2014/main" id="{064B6465-7B7C-44E3-B777-6FAE2A4B0F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22</a:t>
            </a:fld>
            <a:endParaRPr lang="it-IT"/>
          </a:p>
        </p:txBody>
      </p:sp>
    </p:spTree>
    <p:extLst>
      <p:ext uri="{BB962C8B-B14F-4D97-AF65-F5344CB8AC3E}">
        <p14:creationId xmlns:p14="http://schemas.microsoft.com/office/powerpoint/2010/main" val="3145975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6FB875-ECEB-451C-BD3D-4F6272B7072E}"/>
              </a:ext>
            </a:extLst>
          </p:cNvPr>
          <p:cNvSpPr>
            <a:spLocks noGrp="1"/>
          </p:cNvSpPr>
          <p:nvPr>
            <p:ph type="title"/>
          </p:nvPr>
        </p:nvSpPr>
        <p:spPr>
          <a:xfrm>
            <a:off x="259644" y="248355"/>
            <a:ext cx="8500534" cy="4459111"/>
          </a:xfrm>
        </p:spPr>
        <p:txBody>
          <a:bodyPr>
            <a:noAutofit/>
          </a:bodyPr>
          <a:lstStyle/>
          <a:p>
            <a:pPr algn="just"/>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In presenza di una violazione si possono avere le seguenti conseguenze: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l'</a:t>
            </a:r>
            <a:r>
              <a:rPr lang="it-IT" sz="18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2" tooltip="Autorità di controllo">
                  <a:extLst>
                    <a:ext uri="{A12FA001-AC4F-418D-AE19-62706E023703}">
                      <ahyp:hlinkClr xmlns:ahyp="http://schemas.microsoft.com/office/drawing/2018/hyperlinkcolor" val="tx"/>
                    </a:ext>
                  </a:extLst>
                </a:hlinkClick>
              </a:rPr>
              <a:t>autorità di controllo</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può imporre al </a:t>
            </a:r>
            <a:r>
              <a:rPr lang="it-IT" sz="18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3" tooltip="Titolare del trattamento">
                  <a:extLst>
                    <a:ext uri="{A12FA001-AC4F-418D-AE19-62706E023703}">
                      <ahyp:hlinkClr xmlns:ahyp="http://schemas.microsoft.com/office/drawing/2018/hyperlinkcolor" val="tx"/>
                    </a:ext>
                  </a:extLst>
                </a:hlinkClick>
              </a:rPr>
              <a:t>titolare</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delle misure procedurali o tecniche di natura correttiva, da attuare nell'immediatezza, compreso il potere di </a:t>
            </a:r>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limitare, sospendere o addirittura bloccare i trattamenti</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se la violazione comporta danni agli interessati, il titolare, insieme al </a:t>
            </a:r>
            <a:r>
              <a:rPr lang="it-IT" sz="18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4" tooltip="Responsabile del trattamento">
                  <a:extLst>
                    <a:ext uri="{A12FA001-AC4F-418D-AE19-62706E023703}">
                      <ahyp:hlinkClr xmlns:ahyp="http://schemas.microsoft.com/office/drawing/2018/hyperlinkcolor" val="tx"/>
                    </a:ext>
                  </a:extLst>
                </a:hlinkClick>
              </a:rPr>
              <a:t>responsabile del trattamento</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dovrà provvedere al </a:t>
            </a:r>
            <a:r>
              <a:rPr lang="it-IT" sz="18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5" tooltip="Tutela da trattamento illecito di dati">
                  <a:extLst>
                    <a:ext uri="{A12FA001-AC4F-418D-AE19-62706E023703}">
                      <ahyp:hlinkClr xmlns:ahyp="http://schemas.microsoft.com/office/drawing/2018/hyperlinkcolor" val="tx"/>
                    </a:ext>
                  </a:extLst>
                </a:hlinkClick>
              </a:rPr>
              <a:t>risarcimento dei danni, materiali e morali</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la violazione può portare a </a:t>
            </a:r>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danni reputazionali</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a carico del titolare (es. a seguito di un </a:t>
            </a:r>
            <a:r>
              <a:rPr lang="it-IT" sz="18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6" tooltip="Violazione di dati personali">
                  <a:extLst>
                    <a:ext uri="{A12FA001-AC4F-418D-AE19-62706E023703}">
                      <ahyp:hlinkClr xmlns:ahyp="http://schemas.microsoft.com/office/drawing/2018/hyperlinkcolor" val="tx"/>
                    </a:ext>
                  </a:extLst>
                </a:hlinkClick>
              </a:rPr>
              <a:t>data </a:t>
            </a:r>
            <a:r>
              <a:rPr lang="it-IT" sz="1800" b="0" i="0" u="none" strike="noStrike" dirty="0" err="1">
                <a:solidFill>
                  <a:schemeClr val="bg2">
                    <a:lumMod val="50000"/>
                  </a:schemeClr>
                </a:solidFill>
                <a:effectLst/>
                <a:latin typeface="Times New Roman" panose="02020603050405020304" pitchFamily="18" charset="0"/>
                <a:cs typeface="Times New Roman" panose="02020603050405020304" pitchFamily="18" charset="0"/>
                <a:hlinkClick r:id="rId6" tooltip="Violazione di dati personali">
                  <a:extLst>
                    <a:ext uri="{A12FA001-AC4F-418D-AE19-62706E023703}">
                      <ahyp:hlinkClr xmlns:ahyp="http://schemas.microsoft.com/office/drawing/2018/hyperlinkcolor" val="tx"/>
                    </a:ext>
                  </a:extLst>
                </a:hlinkClick>
              </a:rPr>
              <a:t>breach</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con gravi conseguenze sull'attività dell'azienda;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la violazione può comportare responsabilità per mancato rispetto delle pattuizioni contrattuali con altri titolari o contitolari;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la violazione può portare all'applicazione di </a:t>
            </a:r>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sanzioni amministrative</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da parte dell'autorità di controllo;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la violazione può portare all'applicazione di </a:t>
            </a:r>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eventuali sanzioni penali</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se lo Stato si è avvalso della possibilità di introdurre tali sanzioni all'interno del suo ordinamento, come previsto dal </a:t>
            </a:r>
            <a:r>
              <a:rPr lang="it-IT" sz="18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7" tooltip="Regolamento generale per la protezione dei dati">
                  <a:extLst>
                    <a:ext uri="{A12FA001-AC4F-418D-AE19-62706E023703}">
                      <ahyp:hlinkClr xmlns:ahyp="http://schemas.microsoft.com/office/drawing/2018/hyperlinkcolor" val="tx"/>
                    </a:ext>
                  </a:extLst>
                </a:hlinkClick>
              </a:rPr>
              <a:t>regolamento europeo</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endParaRPr lang="it-IT" sz="18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Segnaposto numero diapositiva 2">
            <a:extLst>
              <a:ext uri="{FF2B5EF4-FFF2-40B4-BE49-F238E27FC236}">
                <a16:creationId xmlns:a16="http://schemas.microsoft.com/office/drawing/2014/main" id="{7C276351-94FD-46F6-81F4-0441C7BE3B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23</a:t>
            </a:fld>
            <a:endParaRPr lang="it-IT"/>
          </a:p>
        </p:txBody>
      </p:sp>
    </p:spTree>
    <p:extLst>
      <p:ext uri="{BB962C8B-B14F-4D97-AF65-F5344CB8AC3E}">
        <p14:creationId xmlns:p14="http://schemas.microsoft.com/office/powerpoint/2010/main" val="2633372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A7C586-21D0-426E-98C6-9FBE309199BB}"/>
              </a:ext>
            </a:extLst>
          </p:cNvPr>
          <p:cNvSpPr>
            <a:spLocks noGrp="1"/>
          </p:cNvSpPr>
          <p:nvPr>
            <p:ph type="title"/>
          </p:nvPr>
        </p:nvSpPr>
        <p:spPr>
          <a:xfrm>
            <a:off x="225777" y="203199"/>
            <a:ext cx="8624711" cy="4504267"/>
          </a:xfrm>
        </p:spPr>
        <p:txBody>
          <a:bodyPr>
            <a:noAutofit/>
          </a:bodyPr>
          <a:lstStyle/>
          <a:p>
            <a:pPr algn="just"/>
            <a:r>
              <a:rPr lang="it-IT" sz="1400" b="1" i="0" dirty="0">
                <a:solidFill>
                  <a:schemeClr val="bg2">
                    <a:lumMod val="50000"/>
                  </a:schemeClr>
                </a:solidFill>
                <a:effectLst/>
                <a:latin typeface="Times New Roman" panose="02020603050405020304" pitchFamily="18" charset="0"/>
                <a:cs typeface="Times New Roman" panose="02020603050405020304" pitchFamily="18" charset="0"/>
              </a:rPr>
              <a:t>Sanzioni correttive</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L'</a:t>
            </a:r>
            <a:r>
              <a:rPr lang="it-IT" sz="14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2" tooltip="Autorità di controllo">
                  <a:extLst>
                    <a:ext uri="{A12FA001-AC4F-418D-AE19-62706E023703}">
                      <ahyp:hlinkClr xmlns:ahyp="http://schemas.microsoft.com/office/drawing/2018/hyperlinkcolor" val="tx"/>
                    </a:ext>
                  </a:extLst>
                </a:hlinkClick>
              </a:rPr>
              <a:t>autorità di controllo</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ha il potere di irrogare </a:t>
            </a:r>
            <a:r>
              <a:rPr lang="it-IT" sz="14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3" tooltip="Le sanzioni in materia di protezione dei dati personali">
                  <a:extLst>
                    <a:ext uri="{A12FA001-AC4F-418D-AE19-62706E023703}">
                      <ahyp:hlinkClr xmlns:ahyp="http://schemas.microsoft.com/office/drawing/2018/hyperlinkcolor" val="tx"/>
                    </a:ext>
                  </a:extLst>
                </a:hlinkClick>
              </a:rPr>
              <a:t>sanzioni correttive</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non pecuniarie (art. 58 GDPR). Le autorità devono garantire affinché le </a:t>
            </a:r>
            <a:r>
              <a:rPr lang="it-IT" sz="1400" b="1" i="0" dirty="0">
                <a:solidFill>
                  <a:schemeClr val="bg2">
                    <a:lumMod val="50000"/>
                  </a:schemeClr>
                </a:solidFill>
                <a:effectLst/>
                <a:latin typeface="Times New Roman" panose="02020603050405020304" pitchFamily="18" charset="0"/>
                <a:cs typeface="Times New Roman" panose="02020603050405020304" pitchFamily="18" charset="0"/>
              </a:rPr>
              <a:t>sanzioni </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siano </a:t>
            </a:r>
            <a:r>
              <a:rPr lang="it-IT" sz="1400" b="1" i="0" dirty="0">
                <a:solidFill>
                  <a:schemeClr val="bg2">
                    <a:lumMod val="50000"/>
                  </a:schemeClr>
                </a:solidFill>
                <a:effectLst/>
                <a:latin typeface="Times New Roman" panose="02020603050405020304" pitchFamily="18" charset="0"/>
                <a:cs typeface="Times New Roman" panose="02020603050405020304" pitchFamily="18" charset="0"/>
              </a:rPr>
              <a:t>effettive, proporzionate e dissuasive</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In base al </a:t>
            </a:r>
            <a:r>
              <a:rPr lang="it-IT" sz="14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4" tooltip="Principio di coerenza">
                  <a:extLst>
                    <a:ext uri="{A12FA001-AC4F-418D-AE19-62706E023703}">
                      <ahyp:hlinkClr xmlns:ahyp="http://schemas.microsoft.com/office/drawing/2018/hyperlinkcolor" val="tx"/>
                    </a:ext>
                  </a:extLst>
                </a:hlinkClick>
              </a:rPr>
              <a:t>principio di coerenza</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l'intervento delle autorità dovrà essere </a:t>
            </a:r>
            <a:r>
              <a:rPr lang="it-IT" sz="1400" b="1" i="0" dirty="0">
                <a:solidFill>
                  <a:schemeClr val="bg2">
                    <a:lumMod val="50000"/>
                  </a:schemeClr>
                </a:solidFill>
                <a:effectLst/>
                <a:latin typeface="Times New Roman" panose="02020603050405020304" pitchFamily="18" charset="0"/>
                <a:cs typeface="Times New Roman" panose="02020603050405020304" pitchFamily="18" charset="0"/>
              </a:rPr>
              <a:t>equivalente</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tra i vari Stati.</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Esse consistono nel: </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rivolgere </a:t>
            </a:r>
            <a:r>
              <a:rPr lang="it-IT" sz="1400" b="1" i="0" dirty="0">
                <a:solidFill>
                  <a:schemeClr val="bg2">
                    <a:lumMod val="50000"/>
                  </a:schemeClr>
                </a:solidFill>
                <a:effectLst/>
                <a:latin typeface="Times New Roman" panose="02020603050405020304" pitchFamily="18" charset="0"/>
                <a:cs typeface="Times New Roman" panose="02020603050405020304" pitchFamily="18" charset="0"/>
              </a:rPr>
              <a:t>avvertimenti</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al titolare o al responsabile del trattamento sul fatto che i trattamenti previsti possono violare le norme; </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rivolgere </a:t>
            </a:r>
            <a:r>
              <a:rPr lang="it-IT" sz="1400" b="1" i="0" dirty="0">
                <a:solidFill>
                  <a:schemeClr val="bg2">
                    <a:lumMod val="50000"/>
                  </a:schemeClr>
                </a:solidFill>
                <a:effectLst/>
                <a:latin typeface="Times New Roman" panose="02020603050405020304" pitchFamily="18" charset="0"/>
                <a:cs typeface="Times New Roman" panose="02020603050405020304" pitchFamily="18" charset="0"/>
              </a:rPr>
              <a:t>ammonimenti</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al titolare o al responsabile del trattamento ove i trattamenti abbiano violato le norme; </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t>
            </a:r>
            <a:r>
              <a:rPr lang="it-IT" sz="1400" b="1" i="0" dirty="0">
                <a:solidFill>
                  <a:schemeClr val="bg2">
                    <a:lumMod val="50000"/>
                  </a:schemeClr>
                </a:solidFill>
                <a:effectLst/>
                <a:latin typeface="Times New Roman" panose="02020603050405020304" pitchFamily="18" charset="0"/>
                <a:cs typeface="Times New Roman" panose="02020603050405020304" pitchFamily="18" charset="0"/>
              </a:rPr>
              <a:t>ingiungere</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al titolare o al responsabile del trattamento di soddisfare le </a:t>
            </a:r>
            <a:r>
              <a:rPr lang="it-IT" sz="14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5" tooltip="Interessato al trattamento">
                  <a:extLst>
                    <a:ext uri="{A12FA001-AC4F-418D-AE19-62706E023703}">
                      <ahyp:hlinkClr xmlns:ahyp="http://schemas.microsoft.com/office/drawing/2018/hyperlinkcolor" val="tx"/>
                    </a:ext>
                  </a:extLst>
                </a:hlinkClick>
              </a:rPr>
              <a:t>richieste dell’interessato di esercitare i relativi diritti</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t>
            </a:r>
            <a:r>
              <a:rPr lang="it-IT" sz="1400" b="1" i="0" dirty="0">
                <a:solidFill>
                  <a:schemeClr val="bg2">
                    <a:lumMod val="50000"/>
                  </a:schemeClr>
                </a:solidFill>
                <a:effectLst/>
                <a:latin typeface="Times New Roman" panose="02020603050405020304" pitchFamily="18" charset="0"/>
                <a:cs typeface="Times New Roman" panose="02020603050405020304" pitchFamily="18" charset="0"/>
              </a:rPr>
              <a:t>ingiungere</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al titolare o al responsabile del trattamento di conformare i trattamenti alle norme, eventualmente specificando le modalità e i termini per conformarsi; </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t>
            </a:r>
            <a:r>
              <a:rPr lang="it-IT" sz="1400" b="1" i="0" dirty="0">
                <a:solidFill>
                  <a:schemeClr val="bg2">
                    <a:lumMod val="50000"/>
                  </a:schemeClr>
                </a:solidFill>
                <a:effectLst/>
                <a:latin typeface="Times New Roman" panose="02020603050405020304" pitchFamily="18" charset="0"/>
                <a:cs typeface="Times New Roman" panose="02020603050405020304" pitchFamily="18" charset="0"/>
              </a:rPr>
              <a:t>ingiungere</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al titolare di comunicare agli interessati una </a:t>
            </a:r>
            <a:r>
              <a:rPr lang="it-IT" sz="14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6" tooltip="Violazioni di dati personali (data breach)">
                  <a:extLst>
                    <a:ext uri="{A12FA001-AC4F-418D-AE19-62706E023703}">
                      <ahyp:hlinkClr xmlns:ahyp="http://schemas.microsoft.com/office/drawing/2018/hyperlinkcolor" val="tx"/>
                    </a:ext>
                  </a:extLst>
                </a:hlinkClick>
              </a:rPr>
              <a:t>violazione dei dati personali</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imporre una </a:t>
            </a:r>
            <a:r>
              <a:rPr lang="it-IT" sz="1400" b="1" i="0" dirty="0">
                <a:solidFill>
                  <a:schemeClr val="bg2">
                    <a:lumMod val="50000"/>
                  </a:schemeClr>
                </a:solidFill>
                <a:effectLst/>
                <a:latin typeface="Times New Roman" panose="02020603050405020304" pitchFamily="18" charset="0"/>
                <a:cs typeface="Times New Roman" panose="02020603050405020304" pitchFamily="18" charset="0"/>
              </a:rPr>
              <a:t>limitazione provvisoria o definitiva</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al trattamento, sospendere temporaneamente il trattamento, o vietarlo del tutto; </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ordinare la</a:t>
            </a:r>
            <a:r>
              <a:rPr lang="it-IT" sz="1400" b="1" i="0" dirty="0">
                <a:solidFill>
                  <a:schemeClr val="bg2">
                    <a:lumMod val="50000"/>
                  </a:schemeClr>
                </a:solidFill>
                <a:effectLst/>
                <a:latin typeface="Times New Roman" panose="02020603050405020304" pitchFamily="18" charset="0"/>
                <a:cs typeface="Times New Roman" panose="02020603050405020304" pitchFamily="18" charset="0"/>
              </a:rPr>
              <a:t> rettifica, la cancellazione o l'aggiornamento</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dei dati personali, e la notificazione di tali misure ai destinatari cui sono stati comunicati i dati personali; </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revocare le </a:t>
            </a:r>
            <a:r>
              <a:rPr lang="it-IT" sz="14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7" tooltip="Certificazioni della protezione dei dati">
                  <a:extLst>
                    <a:ext uri="{A12FA001-AC4F-418D-AE19-62706E023703}">
                      <ahyp:hlinkClr xmlns:ahyp="http://schemas.microsoft.com/office/drawing/2018/hyperlinkcolor" val="tx"/>
                    </a:ext>
                  </a:extLst>
                </a:hlinkClick>
              </a:rPr>
              <a:t>certificazioni</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o ingiungere all’organismo di certificazione di ritirare le certificazioni rilasciate se i requisiti non sono soddisfatti; </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ordinare la sospensione dei </a:t>
            </a:r>
            <a:r>
              <a:rPr lang="it-IT" sz="14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8" tooltip="Trasferimento dati all'estero">
                  <a:extLst>
                    <a:ext uri="{A12FA001-AC4F-418D-AE19-62706E023703}">
                      <ahyp:hlinkClr xmlns:ahyp="http://schemas.microsoft.com/office/drawing/2018/hyperlinkcolor" val="tx"/>
                    </a:ext>
                  </a:extLst>
                </a:hlinkClick>
              </a:rPr>
              <a:t>flussi di dati verso un destinatario in un paese terzo</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o un’organizzazione internazionale; </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infliggere le </a:t>
            </a:r>
            <a:r>
              <a:rPr lang="it-IT" sz="1400" b="1" i="0" dirty="0">
                <a:solidFill>
                  <a:schemeClr val="bg2">
                    <a:lumMod val="50000"/>
                  </a:schemeClr>
                </a:solidFill>
                <a:effectLst/>
                <a:latin typeface="Times New Roman" panose="02020603050405020304" pitchFamily="18" charset="0"/>
                <a:cs typeface="Times New Roman" panose="02020603050405020304" pitchFamily="18" charset="0"/>
              </a:rPr>
              <a:t>sanzioni amministrative pecuniarie</a:t>
            </a: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t> </a:t>
            </a:r>
            <a:br>
              <a:rPr lang="it-IT" sz="1400" b="0" i="0" dirty="0">
                <a:solidFill>
                  <a:schemeClr val="bg2">
                    <a:lumMod val="50000"/>
                  </a:schemeClr>
                </a:solidFill>
                <a:effectLst/>
                <a:latin typeface="Times New Roman" panose="02020603050405020304" pitchFamily="18" charset="0"/>
                <a:cs typeface="Times New Roman" panose="02020603050405020304" pitchFamily="18" charset="0"/>
              </a:rPr>
            </a:br>
            <a:endParaRPr lang="it-IT" sz="1400" dirty="0"/>
          </a:p>
        </p:txBody>
      </p:sp>
      <p:sp>
        <p:nvSpPr>
          <p:cNvPr id="3" name="Segnaposto numero diapositiva 2">
            <a:extLst>
              <a:ext uri="{FF2B5EF4-FFF2-40B4-BE49-F238E27FC236}">
                <a16:creationId xmlns:a16="http://schemas.microsoft.com/office/drawing/2014/main" id="{BE921461-EB96-4CFA-8E51-50C2BA0139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24</a:t>
            </a:fld>
            <a:endParaRPr lang="it-IT"/>
          </a:p>
        </p:txBody>
      </p:sp>
    </p:spTree>
    <p:extLst>
      <p:ext uri="{BB962C8B-B14F-4D97-AF65-F5344CB8AC3E}">
        <p14:creationId xmlns:p14="http://schemas.microsoft.com/office/powerpoint/2010/main" val="3855739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E38032-AF85-42D0-8A0D-BB5D26286C39}"/>
              </a:ext>
            </a:extLst>
          </p:cNvPr>
          <p:cNvSpPr>
            <a:spLocks noGrp="1"/>
          </p:cNvSpPr>
          <p:nvPr>
            <p:ph type="title"/>
          </p:nvPr>
        </p:nvSpPr>
        <p:spPr>
          <a:xfrm>
            <a:off x="304799" y="304799"/>
            <a:ext cx="8466667" cy="4504268"/>
          </a:xfrm>
        </p:spPr>
        <p:txBody>
          <a:bodyPr>
            <a:noAutofit/>
          </a:bodyPr>
          <a:lstStyle/>
          <a:p>
            <a:pPr algn="just"/>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Sanzioni amministrative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Le </a:t>
            </a:r>
            <a:r>
              <a:rPr lang="it-IT" sz="18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2" tooltip="Autorità di controllo">
                  <a:extLst>
                    <a:ext uri="{A12FA001-AC4F-418D-AE19-62706E023703}">
                      <ahyp:hlinkClr xmlns:ahyp="http://schemas.microsoft.com/office/drawing/2018/hyperlinkcolor" val="tx"/>
                    </a:ext>
                  </a:extLst>
                </a:hlinkClick>
              </a:rPr>
              <a:t>autorità di controllo nazionali</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(Garante) possono infliggere una sanzione amministrativa (art. 83 GDPR) in aggiunta o al posto delle sanzioni correttive. Anche questa sanzioni devono essere </a:t>
            </a:r>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effettive, proporzionate e dissuasive</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oltre che </a:t>
            </a:r>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equivalenti</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tra i vari Stati.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Al momento di infliggere una sanzione pecuniaria, l'autorità di controllo dovrà considerare vari criteri per stabilire il tipo di sanzione da applicare e l'eventuale importo: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la </a:t>
            </a:r>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natura, la gravità </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(più violazioni in un singolo contesto, o separate violazioni)</a:t>
            </a:r>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 e la durata della violazione</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(quindi se il titolare si è attivato tempestivamente), tenendo in considerazione la natura, l’oggetto o a finalità del trattamento in questione nonché il numero di interessati lesi dal danno (in relazione agli abitanti del paese) e il livello del danno da essi subito (in caso di </a:t>
            </a:r>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violazioni minori</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con rischio non significativo per gli interessati, l'autorità può procedere con un semplice avvertimento); ;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il </a:t>
            </a:r>
            <a:r>
              <a:rPr lang="it-IT" sz="1800" b="1" i="0" dirty="0">
                <a:solidFill>
                  <a:schemeClr val="bg2">
                    <a:lumMod val="50000"/>
                  </a:schemeClr>
                </a:solidFill>
                <a:effectLst/>
                <a:latin typeface="Times New Roman" panose="02020603050405020304" pitchFamily="18" charset="0"/>
                <a:cs typeface="Times New Roman" panose="02020603050405020304" pitchFamily="18" charset="0"/>
              </a:rPr>
              <a:t>carattere doloso o colposo</a:t>
            </a: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della violazione (una violazione intenzionale verrà considerata più grave); </a:t>
            </a:r>
            <a:b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800" b="0" i="0" dirty="0">
                <a:solidFill>
                  <a:schemeClr val="bg2">
                    <a:lumMod val="50000"/>
                  </a:schemeClr>
                </a:solidFill>
                <a:effectLst/>
                <a:latin typeface="Times New Roman" panose="02020603050405020304" pitchFamily="18" charset="0"/>
                <a:cs typeface="Times New Roman" panose="02020603050405020304" pitchFamily="18" charset="0"/>
              </a:rPr>
              <a:t>- se la violazione ha portato un profitto al titolare; </a:t>
            </a:r>
            <a:br>
              <a:rPr lang="it-IT" sz="12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200" b="0" i="0" dirty="0">
                <a:solidFill>
                  <a:schemeClr val="bg2">
                    <a:lumMod val="50000"/>
                  </a:schemeClr>
                </a:solidFill>
                <a:effectLst/>
                <a:latin typeface="Times New Roman" panose="02020603050405020304" pitchFamily="18" charset="0"/>
                <a:cs typeface="Times New Roman" panose="02020603050405020304" pitchFamily="18" charset="0"/>
              </a:rPr>
              <a:t> </a:t>
            </a:r>
            <a:endParaRPr lang="it-IT" sz="1200" dirty="0"/>
          </a:p>
        </p:txBody>
      </p:sp>
      <p:sp>
        <p:nvSpPr>
          <p:cNvPr id="3" name="Segnaposto numero diapositiva 2">
            <a:extLst>
              <a:ext uri="{FF2B5EF4-FFF2-40B4-BE49-F238E27FC236}">
                <a16:creationId xmlns:a16="http://schemas.microsoft.com/office/drawing/2014/main" id="{8CDCD187-E95A-4F69-A1BA-B3E5E52A7C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25</a:t>
            </a:fld>
            <a:endParaRPr lang="it-IT"/>
          </a:p>
        </p:txBody>
      </p:sp>
    </p:spTree>
    <p:extLst>
      <p:ext uri="{BB962C8B-B14F-4D97-AF65-F5344CB8AC3E}">
        <p14:creationId xmlns:p14="http://schemas.microsoft.com/office/powerpoint/2010/main" val="2304297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AFDBC3-4186-41D8-B595-981D6F7ABA50}"/>
              </a:ext>
            </a:extLst>
          </p:cNvPr>
          <p:cNvSpPr>
            <a:spLocks noGrp="1"/>
          </p:cNvSpPr>
          <p:nvPr>
            <p:ph type="title"/>
          </p:nvPr>
        </p:nvSpPr>
        <p:spPr>
          <a:xfrm>
            <a:off x="225778" y="214489"/>
            <a:ext cx="8455378" cy="4639733"/>
          </a:xfrm>
        </p:spPr>
        <p:txBody>
          <a:bodyPr>
            <a:noAutofit/>
          </a:bodyPr>
          <a:lstStyle/>
          <a:p>
            <a:pPr algn="just"/>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le </a:t>
            </a:r>
            <a:r>
              <a:rPr lang="it-IT" sz="1600" b="1" i="0" dirty="0">
                <a:solidFill>
                  <a:schemeClr val="bg2">
                    <a:lumMod val="50000"/>
                  </a:schemeClr>
                </a:solidFill>
                <a:effectLst/>
                <a:latin typeface="Times New Roman" panose="02020603050405020304" pitchFamily="18" charset="0"/>
                <a:cs typeface="Times New Roman" panose="02020603050405020304" pitchFamily="18" charset="0"/>
              </a:rPr>
              <a:t>misure adottate</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dal titolare del trattamento o dal responsabile del trattamento </a:t>
            </a:r>
            <a:r>
              <a:rPr lang="it-IT" sz="1600" b="1" i="0" dirty="0">
                <a:solidFill>
                  <a:schemeClr val="bg2">
                    <a:lumMod val="50000"/>
                  </a:schemeClr>
                </a:solidFill>
                <a:effectLst/>
                <a:latin typeface="Times New Roman" panose="02020603050405020304" pitchFamily="18" charset="0"/>
                <a:cs typeface="Times New Roman" panose="02020603050405020304" pitchFamily="18" charset="0"/>
              </a:rPr>
              <a:t>per attenuare il danno</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subito dagli interessati;</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il grado di responsabilità del titolare del trattamento o del responsabile del trattamento tenendo conto delle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2" tooltip="Misure di sicurezza">
                  <a:extLst>
                    <a:ext uri="{A12FA001-AC4F-418D-AE19-62706E023703}">
                      <ahyp:hlinkClr xmlns:ahyp="http://schemas.microsoft.com/office/drawing/2018/hyperlinkcolor" val="tx"/>
                    </a:ext>
                  </a:extLst>
                </a:hlinkClick>
              </a:rPr>
              <a:t>misure tecniche e organizzative</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da essi messe in atto;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eventuali precedenti violazioni pertinenti commesse dal titolare del trattamento o dal responsabile del trattamento;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il </a:t>
            </a:r>
            <a:r>
              <a:rPr lang="it-IT" sz="1600" b="1" i="0" dirty="0">
                <a:solidFill>
                  <a:schemeClr val="bg2">
                    <a:lumMod val="50000"/>
                  </a:schemeClr>
                </a:solidFill>
                <a:effectLst/>
                <a:latin typeface="Times New Roman" panose="02020603050405020304" pitchFamily="18" charset="0"/>
                <a:cs typeface="Times New Roman" panose="02020603050405020304" pitchFamily="18" charset="0"/>
              </a:rPr>
              <a:t>grado di cooperazione con l’autorità di controllo</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al fine di porre rimedio alla violazione e attenuarne i possibili effetti negativi;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le categorie di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3" tooltip="Dato personale">
                  <a:extLst>
                    <a:ext uri="{A12FA001-AC4F-418D-AE19-62706E023703}">
                      <ahyp:hlinkClr xmlns:ahyp="http://schemas.microsoft.com/office/drawing/2018/hyperlinkcolor" val="tx"/>
                    </a:ext>
                  </a:extLst>
                </a:hlinkClick>
              </a:rPr>
              <a:t>dati personali</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interessate dalla violazione;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la maniera in cui l’autorità di controllo ha preso conoscenza della violazione, in particolare se e in che misura il titolare del trattamento o il responsabile del trattamento ha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4" tooltip="Notificazione al Garante">
                  <a:extLst>
                    <a:ext uri="{A12FA001-AC4F-418D-AE19-62706E023703}">
                      <ahyp:hlinkClr xmlns:ahyp="http://schemas.microsoft.com/office/drawing/2018/hyperlinkcolor" val="tx"/>
                    </a:ext>
                  </a:extLst>
                </a:hlinkClick>
              </a:rPr>
              <a:t>notificato la violazione</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qualora siano stati precedentemente disposti provvedimenti nei confronti del titolare del trattamento o del responsabile del trattamento in questione relativamente allo stesso oggetto, il rispetto di tali provvedimenti;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l’adesione a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5" tooltip="Codici di condotta e protezione dei dati personali">
                  <a:extLst>
                    <a:ext uri="{A12FA001-AC4F-418D-AE19-62706E023703}">
                      <ahyp:hlinkClr xmlns:ahyp="http://schemas.microsoft.com/office/drawing/2018/hyperlinkcolor" val="tx"/>
                    </a:ext>
                  </a:extLst>
                </a:hlinkClick>
              </a:rPr>
              <a:t>codici di condotta</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o a </a:t>
            </a:r>
            <a:r>
              <a:rPr lang="it-IT" sz="1600" b="0" i="0" u="none" strike="noStrike" dirty="0">
                <a:solidFill>
                  <a:schemeClr val="bg2">
                    <a:lumMod val="50000"/>
                  </a:schemeClr>
                </a:solidFill>
                <a:effectLst/>
                <a:latin typeface="Times New Roman" panose="02020603050405020304" pitchFamily="18" charset="0"/>
                <a:cs typeface="Times New Roman" panose="02020603050405020304" pitchFamily="18" charset="0"/>
                <a:hlinkClick r:id="rId6" tooltip="Certificazioni della protezione dei dati">
                  <a:extLst>
                    <a:ext uri="{A12FA001-AC4F-418D-AE19-62706E023703}">
                      <ahyp:hlinkClr xmlns:ahyp="http://schemas.microsoft.com/office/drawing/2018/hyperlinkcolor" val="tx"/>
                    </a:ext>
                  </a:extLst>
                </a:hlinkClick>
              </a:rPr>
              <a:t>meccanismi di certificazione</a:t>
            </a: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t>Una volta provata dall'autorità amministrativa la fattispecie tipica dell'illecito, è il trasgressore, in virtù della presunzione di colpa, che dovrà provare di aver agito in assenza di colpevolezza (Art. 3 Legge n. 689/1981). </a:t>
            </a:r>
            <a:br>
              <a:rPr lang="it-IT" sz="1600" b="0" i="0" dirty="0">
                <a:solidFill>
                  <a:schemeClr val="bg2">
                    <a:lumMod val="50000"/>
                  </a:schemeClr>
                </a:solidFill>
                <a:effectLst/>
                <a:latin typeface="Times New Roman" panose="02020603050405020304" pitchFamily="18" charset="0"/>
                <a:cs typeface="Times New Roman" panose="02020603050405020304" pitchFamily="18" charset="0"/>
              </a:rPr>
            </a:br>
            <a:endParaRPr lang="it-IT" sz="1600" dirty="0"/>
          </a:p>
        </p:txBody>
      </p:sp>
      <p:sp>
        <p:nvSpPr>
          <p:cNvPr id="3" name="Segnaposto numero diapositiva 2">
            <a:extLst>
              <a:ext uri="{FF2B5EF4-FFF2-40B4-BE49-F238E27FC236}">
                <a16:creationId xmlns:a16="http://schemas.microsoft.com/office/drawing/2014/main" id="{DA258B9A-E068-4BBE-99D0-CF8279FEF0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26</a:t>
            </a:fld>
            <a:endParaRPr lang="it-IT"/>
          </a:p>
        </p:txBody>
      </p:sp>
    </p:spTree>
    <p:extLst>
      <p:ext uri="{BB962C8B-B14F-4D97-AF65-F5344CB8AC3E}">
        <p14:creationId xmlns:p14="http://schemas.microsoft.com/office/powerpoint/2010/main" val="1488937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D618D-A1EB-4590-BEB7-893882E10A31}"/>
              </a:ext>
            </a:extLst>
          </p:cNvPr>
          <p:cNvSpPr>
            <a:spLocks noGrp="1"/>
          </p:cNvSpPr>
          <p:nvPr>
            <p:ph type="title"/>
          </p:nvPr>
        </p:nvSpPr>
        <p:spPr>
          <a:xfrm>
            <a:off x="259644" y="180622"/>
            <a:ext cx="8477956" cy="4538134"/>
          </a:xfrm>
        </p:spPr>
        <p:txBody>
          <a:bodyPr>
            <a:normAutofit fontScale="90000"/>
          </a:bodyPr>
          <a:lstStyle/>
          <a:p>
            <a:pPr algn="ctr"/>
            <a:br>
              <a:rPr lang="it-IT" sz="2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2800" b="1" i="0" dirty="0">
                <a:solidFill>
                  <a:schemeClr val="bg2">
                    <a:lumMod val="50000"/>
                  </a:schemeClr>
                </a:solidFill>
                <a:effectLst/>
                <a:latin typeface="Times New Roman" panose="02020603050405020304" pitchFamily="18" charset="0"/>
                <a:cs typeface="Times New Roman" panose="02020603050405020304" pitchFamily="18" charset="0"/>
              </a:rPr>
              <a:t>Sanzioni penali:</a:t>
            </a:r>
            <a:br>
              <a:rPr lang="it-IT" sz="2800" b="1" i="0" dirty="0">
                <a:solidFill>
                  <a:schemeClr val="bg2">
                    <a:lumMod val="50000"/>
                  </a:schemeClr>
                </a:solidFill>
                <a:effectLst/>
                <a:latin typeface="Times New Roman" panose="02020603050405020304" pitchFamily="18" charset="0"/>
                <a:cs typeface="Times New Roman" panose="02020603050405020304" pitchFamily="18" charset="0"/>
              </a:rPr>
            </a:br>
            <a:br>
              <a:rPr lang="it-IT" sz="2800" b="1" i="0" dirty="0">
                <a:solidFill>
                  <a:schemeClr val="bg2">
                    <a:lumMod val="50000"/>
                  </a:schemeClr>
                </a:solidFill>
                <a:effectLst/>
                <a:latin typeface="Times New Roman" panose="02020603050405020304" pitchFamily="18" charset="0"/>
                <a:cs typeface="Times New Roman" panose="02020603050405020304" pitchFamily="18" charset="0"/>
              </a:rPr>
            </a:br>
            <a:r>
              <a:rPr lang="it-IT" sz="2800" b="0" i="0" dirty="0">
                <a:solidFill>
                  <a:schemeClr val="bg2">
                    <a:lumMod val="50000"/>
                  </a:schemeClr>
                </a:solidFill>
                <a:effectLst/>
                <a:latin typeface="Times New Roman" panose="02020603050405020304" pitchFamily="18" charset="0"/>
                <a:cs typeface="Times New Roman" panose="02020603050405020304" pitchFamily="18" charset="0"/>
              </a:rPr>
              <a:t>- Trattamento illecito di dati; </a:t>
            </a:r>
            <a:br>
              <a:rPr lang="it-IT" sz="2800" b="0" i="0" dirty="0">
                <a:solidFill>
                  <a:schemeClr val="bg2">
                    <a:lumMod val="50000"/>
                  </a:schemeClr>
                </a:solidFill>
                <a:effectLst/>
                <a:latin typeface="Times New Roman" panose="02020603050405020304" pitchFamily="18" charset="0"/>
                <a:cs typeface="Times New Roman" panose="02020603050405020304" pitchFamily="18" charset="0"/>
              </a:rPr>
            </a:br>
            <a:r>
              <a:rPr lang="it-IT" sz="2800" b="0" i="0" dirty="0">
                <a:solidFill>
                  <a:schemeClr val="bg2">
                    <a:lumMod val="50000"/>
                  </a:schemeClr>
                </a:solidFill>
                <a:effectLst/>
                <a:latin typeface="Times New Roman" panose="02020603050405020304" pitchFamily="18" charset="0"/>
                <a:cs typeface="Times New Roman" panose="02020603050405020304" pitchFamily="18" charset="0"/>
              </a:rPr>
              <a:t>- Comunicazione e diffusione illecita di dati personali; </a:t>
            </a:r>
            <a:br>
              <a:rPr lang="it-IT" sz="2800" dirty="0">
                <a:solidFill>
                  <a:schemeClr val="bg2">
                    <a:lumMod val="50000"/>
                  </a:schemeClr>
                </a:solidFill>
                <a:latin typeface="Times New Roman" panose="02020603050405020304" pitchFamily="18" charset="0"/>
                <a:cs typeface="Times New Roman" panose="02020603050405020304" pitchFamily="18" charset="0"/>
              </a:rPr>
            </a:br>
            <a:r>
              <a:rPr lang="it-IT" sz="2800" b="0" i="0" dirty="0">
                <a:solidFill>
                  <a:schemeClr val="bg2">
                    <a:lumMod val="50000"/>
                  </a:schemeClr>
                </a:solidFill>
                <a:effectLst/>
                <a:latin typeface="Times New Roman" panose="02020603050405020304" pitchFamily="18" charset="0"/>
                <a:cs typeface="Times New Roman" panose="02020603050405020304" pitchFamily="18" charset="0"/>
              </a:rPr>
              <a:t>- Acquisizione fraudolenta di dati personali; </a:t>
            </a:r>
            <a:br>
              <a:rPr lang="it-IT" sz="2800" dirty="0">
                <a:solidFill>
                  <a:schemeClr val="bg2">
                    <a:lumMod val="50000"/>
                  </a:schemeClr>
                </a:solidFill>
                <a:latin typeface="Times New Roman" panose="02020603050405020304" pitchFamily="18" charset="0"/>
                <a:cs typeface="Times New Roman" panose="02020603050405020304" pitchFamily="18" charset="0"/>
              </a:rPr>
            </a:br>
            <a:r>
              <a:rPr lang="it-IT" sz="2800" b="0" i="0" dirty="0">
                <a:solidFill>
                  <a:schemeClr val="bg2">
                    <a:lumMod val="50000"/>
                  </a:schemeClr>
                </a:solidFill>
                <a:effectLst/>
                <a:latin typeface="Times New Roman" panose="02020603050405020304" pitchFamily="18" charset="0"/>
                <a:cs typeface="Times New Roman" panose="02020603050405020304" pitchFamily="18" charset="0"/>
              </a:rPr>
              <a:t>- Interruzione dell'esecuzione dei compiti o dell'esercizio dei poteri del Garante; </a:t>
            </a:r>
            <a:br>
              <a:rPr lang="it-IT" sz="2800" dirty="0">
                <a:solidFill>
                  <a:schemeClr val="bg2">
                    <a:lumMod val="50000"/>
                  </a:schemeClr>
                </a:solidFill>
                <a:latin typeface="Times New Roman" panose="02020603050405020304" pitchFamily="18" charset="0"/>
                <a:cs typeface="Times New Roman" panose="02020603050405020304" pitchFamily="18" charset="0"/>
              </a:rPr>
            </a:br>
            <a:r>
              <a:rPr lang="it-IT" sz="2800" b="0" i="0" dirty="0">
                <a:solidFill>
                  <a:schemeClr val="bg2">
                    <a:lumMod val="50000"/>
                  </a:schemeClr>
                </a:solidFill>
                <a:effectLst/>
                <a:latin typeface="Times New Roman" panose="02020603050405020304" pitchFamily="18" charset="0"/>
                <a:cs typeface="Times New Roman" panose="02020603050405020304" pitchFamily="18" charset="0"/>
              </a:rPr>
              <a:t>- Inosservanza di provvedimenti del Garante; </a:t>
            </a:r>
            <a:br>
              <a:rPr lang="it-IT" sz="2800" dirty="0">
                <a:solidFill>
                  <a:schemeClr val="bg2">
                    <a:lumMod val="50000"/>
                  </a:schemeClr>
                </a:solidFill>
                <a:latin typeface="Times New Roman" panose="02020603050405020304" pitchFamily="18" charset="0"/>
                <a:cs typeface="Times New Roman" panose="02020603050405020304" pitchFamily="18" charset="0"/>
              </a:rPr>
            </a:br>
            <a:r>
              <a:rPr lang="it-IT" sz="2800" b="0" i="0" dirty="0">
                <a:solidFill>
                  <a:schemeClr val="bg2">
                    <a:lumMod val="50000"/>
                  </a:schemeClr>
                </a:solidFill>
                <a:effectLst/>
                <a:latin typeface="Times New Roman" panose="02020603050405020304" pitchFamily="18" charset="0"/>
                <a:cs typeface="Times New Roman" panose="02020603050405020304" pitchFamily="18" charset="0"/>
              </a:rPr>
              <a:t>- Violazioni in materia di controlli a distanza dei lavoratori; </a:t>
            </a:r>
            <a:br>
              <a:rPr lang="it-IT" sz="6000" b="0" i="0" dirty="0">
                <a:solidFill>
                  <a:schemeClr val="bg2">
                    <a:lumMod val="50000"/>
                  </a:schemeClr>
                </a:solidFill>
                <a:effectLst/>
                <a:latin typeface="Times New Roman" panose="02020603050405020304" pitchFamily="18" charset="0"/>
                <a:cs typeface="Times New Roman" panose="02020603050405020304" pitchFamily="18" charset="0"/>
              </a:rPr>
            </a:br>
            <a:endParaRPr lang="it-IT" sz="4800" dirty="0">
              <a:solidFill>
                <a:schemeClr val="bg2">
                  <a:lumMod val="50000"/>
                </a:schemeClr>
              </a:solidFill>
            </a:endParaRPr>
          </a:p>
        </p:txBody>
      </p:sp>
      <p:sp>
        <p:nvSpPr>
          <p:cNvPr id="3" name="Segnaposto numero diapositiva 2">
            <a:extLst>
              <a:ext uri="{FF2B5EF4-FFF2-40B4-BE49-F238E27FC236}">
                <a16:creationId xmlns:a16="http://schemas.microsoft.com/office/drawing/2014/main" id="{809B144D-38DD-4BE9-8043-C857ED25DD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27</a:t>
            </a:fld>
            <a:endParaRPr lang="it-IT"/>
          </a:p>
        </p:txBody>
      </p:sp>
    </p:spTree>
    <p:extLst>
      <p:ext uri="{BB962C8B-B14F-4D97-AF65-F5344CB8AC3E}">
        <p14:creationId xmlns:p14="http://schemas.microsoft.com/office/powerpoint/2010/main" val="85121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EE7DFC-518F-40E7-B28D-C1A3C3111A84}"/>
              </a:ext>
            </a:extLst>
          </p:cNvPr>
          <p:cNvSpPr>
            <a:spLocks noGrp="1"/>
          </p:cNvSpPr>
          <p:nvPr>
            <p:ph type="title"/>
          </p:nvPr>
        </p:nvSpPr>
        <p:spPr>
          <a:xfrm>
            <a:off x="204566" y="214489"/>
            <a:ext cx="8734867" cy="4504267"/>
          </a:xfrm>
        </p:spPr>
        <p:txBody>
          <a:bodyPr>
            <a:noAutofit/>
          </a:bodyPr>
          <a:lstStyle/>
          <a:p>
            <a:pPr algn="just"/>
            <a:r>
              <a:rPr lang="it-IT" sz="1800" b="0" i="0" dirty="0">
                <a:solidFill>
                  <a:srgbClr val="000000"/>
                </a:solidFill>
                <a:effectLst/>
                <a:latin typeface="Times New Roman" panose="02020603050405020304" pitchFamily="18" charset="0"/>
                <a:cs typeface="Times New Roman" panose="02020603050405020304" pitchFamily="18" charset="0"/>
              </a:rPr>
              <a:t>Particolarmente importanti sono:</a:t>
            </a:r>
            <a:br>
              <a:rPr lang="it-IT" sz="1800" b="0" i="0" dirty="0">
                <a:solidFill>
                  <a:srgbClr val="000000"/>
                </a:solidFill>
                <a:effectLst/>
                <a:latin typeface="Times New Roman" panose="02020603050405020304" pitchFamily="18" charset="0"/>
                <a:cs typeface="Times New Roman" panose="02020603050405020304" pitchFamily="18" charset="0"/>
              </a:rPr>
            </a:br>
            <a:r>
              <a:rPr lang="it-IT" sz="1800" b="0" i="0" dirty="0">
                <a:solidFill>
                  <a:srgbClr val="000000"/>
                </a:solidFill>
                <a:effectLst/>
                <a:latin typeface="Times New Roman" panose="02020603050405020304" pitchFamily="18" charset="0"/>
                <a:cs typeface="Times New Roman" panose="02020603050405020304" pitchFamily="18" charset="0"/>
              </a:rPr>
              <a:t>• i </a:t>
            </a:r>
            <a:r>
              <a:rPr lang="it-IT" sz="1800" b="1" i="0" dirty="0">
                <a:solidFill>
                  <a:srgbClr val="0C739E"/>
                </a:solidFill>
                <a:effectLst/>
                <a:latin typeface="Times New Roman" panose="02020603050405020304" pitchFamily="18" charset="0"/>
                <a:cs typeface="Times New Roman" panose="02020603050405020304" pitchFamily="18" charset="0"/>
              </a:rPr>
              <a:t>dati che permettono l'identificazione diretta</a:t>
            </a:r>
            <a:r>
              <a:rPr lang="it-IT" sz="1800" b="0" i="0" dirty="0">
                <a:solidFill>
                  <a:srgbClr val="000000"/>
                </a:solidFill>
                <a:effectLst/>
                <a:latin typeface="Times New Roman" panose="02020603050405020304" pitchFamily="18" charset="0"/>
                <a:cs typeface="Times New Roman" panose="02020603050405020304" pitchFamily="18" charset="0"/>
              </a:rPr>
              <a:t> - come i dati anagrafici (ad esempio: nome e cognome), le immagini, ecc. - e i </a:t>
            </a:r>
            <a:r>
              <a:rPr lang="it-IT" sz="1800" b="1" i="0" dirty="0">
                <a:solidFill>
                  <a:srgbClr val="0C739E"/>
                </a:solidFill>
                <a:effectLst/>
                <a:latin typeface="Times New Roman" panose="02020603050405020304" pitchFamily="18" charset="0"/>
                <a:cs typeface="Times New Roman" panose="02020603050405020304" pitchFamily="18" charset="0"/>
              </a:rPr>
              <a:t>dati che</a:t>
            </a:r>
            <a:r>
              <a:rPr lang="it-IT" sz="1800" b="0" i="0" dirty="0">
                <a:solidFill>
                  <a:srgbClr val="000000"/>
                </a:solidFill>
                <a:effectLst/>
                <a:latin typeface="Times New Roman" panose="02020603050405020304" pitchFamily="18" charset="0"/>
                <a:cs typeface="Times New Roman" panose="02020603050405020304" pitchFamily="18" charset="0"/>
              </a:rPr>
              <a:t> </a:t>
            </a:r>
            <a:r>
              <a:rPr lang="it-IT" sz="1800" b="1" i="0" dirty="0">
                <a:solidFill>
                  <a:srgbClr val="0C739E"/>
                </a:solidFill>
                <a:effectLst/>
                <a:latin typeface="Times New Roman" panose="02020603050405020304" pitchFamily="18" charset="0"/>
                <a:cs typeface="Times New Roman" panose="02020603050405020304" pitchFamily="18" charset="0"/>
              </a:rPr>
              <a:t>permettono l'identificazione indiretta</a:t>
            </a:r>
            <a:r>
              <a:rPr lang="it-IT" sz="1800" b="0" i="0" dirty="0">
                <a:solidFill>
                  <a:srgbClr val="000000"/>
                </a:solidFill>
                <a:effectLst/>
                <a:latin typeface="Times New Roman" panose="02020603050405020304" pitchFamily="18" charset="0"/>
                <a:cs typeface="Times New Roman" panose="02020603050405020304" pitchFamily="18" charset="0"/>
              </a:rPr>
              <a:t>, come un numero di identificazione (ad esempio, il codice fiscale, l'indirizzo IP, il numero di targa);</a:t>
            </a:r>
            <a:br>
              <a:rPr lang="it-IT" sz="1800" b="0" i="0" dirty="0">
                <a:solidFill>
                  <a:srgbClr val="000000"/>
                </a:solidFill>
                <a:effectLst/>
                <a:latin typeface="Times New Roman" panose="02020603050405020304" pitchFamily="18" charset="0"/>
                <a:cs typeface="Times New Roman" panose="02020603050405020304" pitchFamily="18" charset="0"/>
              </a:rPr>
            </a:br>
            <a:r>
              <a:rPr lang="it-IT" sz="1800" b="0" i="0" dirty="0">
                <a:solidFill>
                  <a:srgbClr val="000000"/>
                </a:solidFill>
                <a:effectLst/>
                <a:latin typeface="Times New Roman" panose="02020603050405020304" pitchFamily="18" charset="0"/>
                <a:cs typeface="Times New Roman" panose="02020603050405020304" pitchFamily="18" charset="0"/>
              </a:rPr>
              <a:t>• i </a:t>
            </a:r>
            <a:r>
              <a:rPr lang="it-IT" sz="1800" b="1" i="0" dirty="0">
                <a:solidFill>
                  <a:srgbClr val="0C739E"/>
                </a:solidFill>
                <a:effectLst/>
                <a:latin typeface="Times New Roman" panose="02020603050405020304" pitchFamily="18" charset="0"/>
                <a:cs typeface="Times New Roman" panose="02020603050405020304" pitchFamily="18" charset="0"/>
              </a:rPr>
              <a:t>dati rientranti in particolari categorie</a:t>
            </a:r>
            <a:r>
              <a:rPr lang="it-IT" sz="1800" b="0" i="0" dirty="0">
                <a:solidFill>
                  <a:srgbClr val="000000"/>
                </a:solidFill>
                <a:effectLst/>
                <a:latin typeface="Times New Roman" panose="02020603050405020304" pitchFamily="18" charset="0"/>
                <a:cs typeface="Times New Roman" panose="02020603050405020304" pitchFamily="18" charset="0"/>
              </a:rPr>
              <a:t>: si tratta dei dati c.d. </a:t>
            </a:r>
            <a:r>
              <a:rPr lang="it-IT" sz="1800" b="0" i="1" dirty="0">
                <a:solidFill>
                  <a:srgbClr val="000000"/>
                </a:solidFill>
                <a:effectLst/>
                <a:latin typeface="Times New Roman" panose="02020603050405020304" pitchFamily="18" charset="0"/>
                <a:cs typeface="Times New Roman" panose="02020603050405020304" pitchFamily="18" charset="0"/>
              </a:rPr>
              <a:t>"sensibili"</a:t>
            </a:r>
            <a:r>
              <a:rPr lang="it-IT" sz="1800" b="0" i="0" dirty="0">
                <a:solidFill>
                  <a:srgbClr val="000000"/>
                </a:solidFill>
                <a:effectLst/>
                <a:latin typeface="Times New Roman" panose="02020603050405020304" pitchFamily="18" charset="0"/>
                <a:cs typeface="Times New Roman" panose="02020603050405020304" pitchFamily="18" charset="0"/>
              </a:rPr>
              <a:t>, cioè quelli che rivelano l'origine razziale od etnica, le convinzioni religiose, filosofiche, le opinioni politiche, l'appartenenza sindacale, relativi alla salute o alla vita sessuale. Il </a:t>
            </a:r>
            <a:r>
              <a:rPr lang="it-IT" sz="1800" b="0" i="0" u="none" strike="noStrike" dirty="0">
                <a:solidFill>
                  <a:srgbClr val="3171B3"/>
                </a:solidFill>
                <a:effectLst/>
                <a:latin typeface="Times New Roman" panose="02020603050405020304" pitchFamily="18" charset="0"/>
                <a:cs typeface="Times New Roman" panose="02020603050405020304" pitchFamily="18" charset="0"/>
                <a:hlinkClick r:id="rId2"/>
              </a:rPr>
              <a:t>Regolamento (UE) 2016/679</a:t>
            </a:r>
            <a:r>
              <a:rPr lang="it-IT" sz="1800" b="0" i="0" dirty="0">
                <a:solidFill>
                  <a:srgbClr val="000000"/>
                </a:solidFill>
                <a:effectLst/>
                <a:latin typeface="Times New Roman" panose="02020603050405020304" pitchFamily="18" charset="0"/>
                <a:cs typeface="Times New Roman" panose="02020603050405020304" pitchFamily="18" charset="0"/>
              </a:rPr>
              <a:t> (articolo 9) ha incluso nella nozione anche i </a:t>
            </a:r>
            <a:r>
              <a:rPr lang="it-IT" sz="1800" b="1" i="0" dirty="0">
                <a:solidFill>
                  <a:srgbClr val="0C739E"/>
                </a:solidFill>
                <a:effectLst/>
                <a:latin typeface="Times New Roman" panose="02020603050405020304" pitchFamily="18" charset="0"/>
                <a:cs typeface="Times New Roman" panose="02020603050405020304" pitchFamily="18" charset="0"/>
              </a:rPr>
              <a:t>dati genetici, </a:t>
            </a:r>
            <a:r>
              <a:rPr lang="it-IT" sz="1800" b="0" i="0" dirty="0">
                <a:solidFill>
                  <a:srgbClr val="000000"/>
                </a:solidFill>
                <a:effectLst/>
                <a:latin typeface="Times New Roman" panose="02020603050405020304" pitchFamily="18" charset="0"/>
                <a:cs typeface="Times New Roman" panose="02020603050405020304" pitchFamily="18" charset="0"/>
              </a:rPr>
              <a:t>i </a:t>
            </a:r>
            <a:r>
              <a:rPr lang="it-IT" sz="1800" b="1" i="0" dirty="0">
                <a:solidFill>
                  <a:srgbClr val="0C739E"/>
                </a:solidFill>
                <a:effectLst/>
                <a:latin typeface="Times New Roman" panose="02020603050405020304" pitchFamily="18" charset="0"/>
                <a:cs typeface="Times New Roman" panose="02020603050405020304" pitchFamily="18" charset="0"/>
              </a:rPr>
              <a:t>dati biometrici</a:t>
            </a:r>
            <a:r>
              <a:rPr lang="it-IT" sz="1800" b="0" i="0" dirty="0">
                <a:solidFill>
                  <a:srgbClr val="000000"/>
                </a:solidFill>
                <a:effectLst/>
                <a:latin typeface="Times New Roman" panose="02020603050405020304" pitchFamily="18" charset="0"/>
                <a:cs typeface="Times New Roman" panose="02020603050405020304" pitchFamily="18" charset="0"/>
              </a:rPr>
              <a:t> e quelli relativi all'</a:t>
            </a:r>
            <a:r>
              <a:rPr lang="it-IT" sz="1800" b="1" i="0" dirty="0">
                <a:solidFill>
                  <a:srgbClr val="0C739E"/>
                </a:solidFill>
                <a:effectLst/>
                <a:latin typeface="Times New Roman" panose="02020603050405020304" pitchFamily="18" charset="0"/>
                <a:cs typeface="Times New Roman" panose="02020603050405020304" pitchFamily="18" charset="0"/>
              </a:rPr>
              <a:t>orientamento sessuale</a:t>
            </a:r>
            <a:r>
              <a:rPr lang="it-IT" sz="1800" b="0" i="0" dirty="0">
                <a:solidFill>
                  <a:srgbClr val="000000"/>
                </a:solidFill>
                <a:effectLst/>
                <a:latin typeface="Times New Roman" panose="02020603050405020304" pitchFamily="18" charset="0"/>
                <a:cs typeface="Times New Roman" panose="02020603050405020304" pitchFamily="18" charset="0"/>
              </a:rPr>
              <a:t>;</a:t>
            </a:r>
            <a:br>
              <a:rPr lang="it-IT" sz="1800" b="0" i="0" dirty="0">
                <a:solidFill>
                  <a:srgbClr val="000000"/>
                </a:solidFill>
                <a:effectLst/>
                <a:latin typeface="Times New Roman" panose="02020603050405020304" pitchFamily="18" charset="0"/>
                <a:cs typeface="Times New Roman" panose="02020603050405020304" pitchFamily="18" charset="0"/>
              </a:rPr>
            </a:br>
            <a:r>
              <a:rPr lang="it-IT" sz="1800" b="0" i="0" dirty="0">
                <a:solidFill>
                  <a:srgbClr val="000000"/>
                </a:solidFill>
                <a:effectLst/>
                <a:latin typeface="Times New Roman" panose="02020603050405020304" pitchFamily="18" charset="0"/>
                <a:cs typeface="Times New Roman" panose="02020603050405020304" pitchFamily="18" charset="0"/>
              </a:rPr>
              <a:t>• i </a:t>
            </a:r>
            <a:r>
              <a:rPr lang="it-IT" sz="1800" b="1" i="0" dirty="0">
                <a:solidFill>
                  <a:srgbClr val="0C739E"/>
                </a:solidFill>
                <a:effectLst/>
                <a:latin typeface="Times New Roman" panose="02020603050405020304" pitchFamily="18" charset="0"/>
                <a:cs typeface="Times New Roman" panose="02020603050405020304" pitchFamily="18" charset="0"/>
              </a:rPr>
              <a:t>dati relativi a condanne penali e reati</a:t>
            </a:r>
            <a:r>
              <a:rPr lang="it-IT" sz="1800" b="0" i="0" dirty="0">
                <a:solidFill>
                  <a:srgbClr val="000000"/>
                </a:solidFill>
                <a:effectLst/>
                <a:latin typeface="Times New Roman" panose="02020603050405020304" pitchFamily="18" charset="0"/>
                <a:cs typeface="Times New Roman" panose="02020603050405020304" pitchFamily="18" charset="0"/>
              </a:rPr>
              <a:t>: si tratta dei dati c.d. </a:t>
            </a:r>
            <a:r>
              <a:rPr lang="it-IT" sz="1800" b="0" i="1" dirty="0">
                <a:solidFill>
                  <a:srgbClr val="000000"/>
                </a:solidFill>
                <a:effectLst/>
                <a:latin typeface="Times New Roman" panose="02020603050405020304" pitchFamily="18" charset="0"/>
                <a:cs typeface="Times New Roman" panose="02020603050405020304" pitchFamily="18" charset="0"/>
              </a:rPr>
              <a:t>"giudiziari"</a:t>
            </a:r>
            <a:r>
              <a:rPr lang="it-IT" sz="1800" b="0" i="0" dirty="0">
                <a:solidFill>
                  <a:srgbClr val="000000"/>
                </a:solidFill>
                <a:effectLst/>
                <a:latin typeface="Times New Roman" panose="02020603050405020304" pitchFamily="18" charset="0"/>
                <a:cs typeface="Times New Roman" panose="02020603050405020304" pitchFamily="18" charset="0"/>
              </a:rPr>
              <a:t>, cioè quelli che possono rivelare l'esistenza di determinati provvedimenti giudiziari soggetti ad iscrizione nel casellario giudiziale (ad esempio, i provvedimenti penali di condanna definitivi, la liberazione condizionale, il divieto od obbligo di soggiorno, le misure alternative alla detenzione) o la qualità di imputato o di indagato. Il </a:t>
            </a:r>
            <a:r>
              <a:rPr lang="it-IT" sz="1800" b="0" i="0" u="none" strike="noStrike" dirty="0">
                <a:solidFill>
                  <a:srgbClr val="3171B3"/>
                </a:solidFill>
                <a:effectLst/>
                <a:latin typeface="Times New Roman" panose="02020603050405020304" pitchFamily="18" charset="0"/>
                <a:cs typeface="Times New Roman" panose="02020603050405020304" pitchFamily="18" charset="0"/>
                <a:hlinkClick r:id="rId2"/>
              </a:rPr>
              <a:t>Regolamento (UE) 2016/679</a:t>
            </a:r>
            <a:r>
              <a:rPr lang="it-IT" sz="1800" b="0" i="0" dirty="0">
                <a:solidFill>
                  <a:srgbClr val="000000"/>
                </a:solidFill>
                <a:effectLst/>
                <a:latin typeface="Times New Roman" panose="02020603050405020304" pitchFamily="18" charset="0"/>
                <a:cs typeface="Times New Roman" panose="02020603050405020304" pitchFamily="18" charset="0"/>
              </a:rPr>
              <a:t> (articolo 10) ricomprende in tale nozione i dati relativi alle condanne penali e ai reati o a connesse misure di sicurezza.</a:t>
            </a:r>
            <a:br>
              <a:rPr lang="it-IT" sz="1800" b="0" i="0" dirty="0">
                <a:solidFill>
                  <a:srgbClr val="000000"/>
                </a:solidFill>
                <a:effectLst/>
                <a:latin typeface="Times New Roman" panose="02020603050405020304" pitchFamily="18" charset="0"/>
                <a:cs typeface="Times New Roman" panose="02020603050405020304" pitchFamily="18" charset="0"/>
              </a:rPr>
            </a:br>
            <a:endParaRPr lang="it-IT" sz="1600" dirty="0"/>
          </a:p>
        </p:txBody>
      </p:sp>
      <p:sp>
        <p:nvSpPr>
          <p:cNvPr id="3" name="Segnaposto numero diapositiva 2">
            <a:extLst>
              <a:ext uri="{FF2B5EF4-FFF2-40B4-BE49-F238E27FC236}">
                <a16:creationId xmlns:a16="http://schemas.microsoft.com/office/drawing/2014/main" id="{35F3F2D8-7F2B-4CC8-9EEE-2911E2EFCA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3</a:t>
            </a:fld>
            <a:endParaRPr lang="it-IT"/>
          </a:p>
        </p:txBody>
      </p:sp>
    </p:spTree>
    <p:extLst>
      <p:ext uri="{BB962C8B-B14F-4D97-AF65-F5344CB8AC3E}">
        <p14:creationId xmlns:p14="http://schemas.microsoft.com/office/powerpoint/2010/main" val="52493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235475" y="818000"/>
            <a:ext cx="8651100" cy="3532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sz="4100" b="1" dirty="0">
                <a:solidFill>
                  <a:srgbClr val="000000"/>
                </a:solidFill>
                <a:latin typeface="Amatic SC"/>
                <a:ea typeface="Amatic SC"/>
                <a:cs typeface="Amatic SC"/>
                <a:sym typeface="Amatic SC"/>
              </a:rPr>
              <a:t>Valutazione d'impatto sulla protezione dei dati - registro trattamento dati</a:t>
            </a:r>
            <a:endParaRPr sz="4100" b="1" dirty="0">
              <a:solidFill>
                <a:srgbClr val="000000"/>
              </a:solidFill>
              <a:latin typeface="Amatic SC"/>
              <a:ea typeface="Amatic SC"/>
              <a:cs typeface="Amatic SC"/>
              <a:sym typeface="Amatic SC"/>
            </a:endParaRPr>
          </a:p>
          <a:p>
            <a:pPr marL="0" lvl="0" indent="0" algn="ctr" rtl="0">
              <a:spcBef>
                <a:spcPts val="0"/>
              </a:spcBef>
              <a:spcAft>
                <a:spcPts val="0"/>
              </a:spcAft>
              <a:buNone/>
            </a:pPr>
            <a:endParaRPr dirty="0"/>
          </a:p>
        </p:txBody>
      </p:sp>
      <p:sp>
        <p:nvSpPr>
          <p:cNvPr id="129" name="Google Shape;129;p1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2575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5000" b="1">
                <a:solidFill>
                  <a:srgbClr val="000000"/>
                </a:solidFill>
                <a:latin typeface="Amatic SC"/>
                <a:ea typeface="Amatic SC"/>
                <a:cs typeface="Amatic SC"/>
                <a:sym typeface="Amatic SC"/>
              </a:rPr>
              <a:t>Valutazione d'impatto </a:t>
            </a:r>
            <a:endParaRPr sz="5000" b="1">
              <a:solidFill>
                <a:srgbClr val="000000"/>
              </a:solidFill>
              <a:latin typeface="Amatic SC"/>
              <a:ea typeface="Amatic SC"/>
              <a:cs typeface="Amatic SC"/>
              <a:sym typeface="Amatic SC"/>
            </a:endParaRPr>
          </a:p>
          <a:p>
            <a:pPr marL="0" lvl="0" indent="0" algn="ctr" rtl="0">
              <a:spcBef>
                <a:spcPts val="0"/>
              </a:spcBef>
              <a:spcAft>
                <a:spcPts val="0"/>
              </a:spcAft>
              <a:buNone/>
            </a:pPr>
            <a:r>
              <a:rPr lang="it" sz="5000" b="1">
                <a:solidFill>
                  <a:srgbClr val="000000"/>
                </a:solidFill>
                <a:latin typeface="Amatic SC"/>
                <a:ea typeface="Amatic SC"/>
                <a:cs typeface="Amatic SC"/>
                <a:sym typeface="Amatic SC"/>
              </a:rPr>
              <a:t>sulla protezione dei dati</a:t>
            </a:r>
            <a:endParaRPr sz="3900"/>
          </a:p>
        </p:txBody>
      </p:sp>
      <p:sp>
        <p:nvSpPr>
          <p:cNvPr id="135" name="Google Shape;135;p1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261425" y="275475"/>
            <a:ext cx="8538300" cy="45582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None/>
            </a:pPr>
            <a:r>
              <a:rPr lang="it" sz="1800" b="1" dirty="0">
                <a:solidFill>
                  <a:srgbClr val="000000"/>
                </a:solidFill>
                <a:highlight>
                  <a:schemeClr val="dk1"/>
                </a:highlight>
                <a:latin typeface="Times New Roman"/>
                <a:ea typeface="Times New Roman"/>
                <a:cs typeface="Times New Roman"/>
                <a:sym typeface="Times New Roman"/>
              </a:rPr>
              <a:t>Quando è necessaria una valutazione d’impatto sulla protezione dei dati?</a:t>
            </a:r>
            <a:endParaRPr sz="1800" b="1" dirty="0">
              <a:solidFill>
                <a:srgbClr val="000000"/>
              </a:solidFill>
              <a:highlight>
                <a:schemeClr val="dk1"/>
              </a:highlight>
              <a:latin typeface="Times New Roman"/>
              <a:ea typeface="Times New Roman"/>
              <a:cs typeface="Times New Roman"/>
              <a:sym typeface="Times New Roman"/>
            </a:endParaRPr>
          </a:p>
          <a:p>
            <a:pPr marL="0" lvl="0" indent="0" algn="just" rtl="0">
              <a:spcBef>
                <a:spcPts val="0"/>
              </a:spcBef>
              <a:spcAft>
                <a:spcPts val="0"/>
              </a:spcAft>
              <a:buNone/>
            </a:pPr>
            <a:endParaRPr sz="1800" dirty="0">
              <a:latin typeface="Times New Roman"/>
              <a:ea typeface="Times New Roman"/>
              <a:cs typeface="Times New Roman"/>
              <a:sym typeface="Times New Roman"/>
            </a:endParaRPr>
          </a:p>
          <a:p>
            <a:pPr marL="0" lvl="0" indent="0" algn="just" rtl="0">
              <a:lnSpc>
                <a:spcPct val="110000"/>
              </a:lnSpc>
              <a:spcBef>
                <a:spcPts val="1500"/>
              </a:spcBef>
              <a:spcAft>
                <a:spcPts val="0"/>
              </a:spcAft>
              <a:buNone/>
            </a:pPr>
            <a:r>
              <a:rPr lang="it" sz="2000" dirty="0">
                <a:solidFill>
                  <a:srgbClr val="333333"/>
                </a:solidFill>
                <a:highlight>
                  <a:srgbClr val="FFFFFF"/>
                </a:highlight>
                <a:latin typeface="Times New Roman"/>
                <a:ea typeface="Times New Roman"/>
                <a:cs typeface="Times New Roman"/>
                <a:sym typeface="Times New Roman"/>
              </a:rPr>
              <a:t>Per una corretta gestione dei dati personali e conformità alle disposizioni del GDPR, è necessaria una valutazione dei rischi derivanti da violazioni e le conseguenza possibili.  </a:t>
            </a:r>
            <a:endParaRPr sz="2000" dirty="0">
              <a:solidFill>
                <a:srgbClr val="333333"/>
              </a:solidFill>
              <a:highlight>
                <a:srgbClr val="FFFFFF"/>
              </a:highlight>
              <a:latin typeface="Times New Roman"/>
              <a:ea typeface="Times New Roman"/>
              <a:cs typeface="Times New Roman"/>
              <a:sym typeface="Times New Roman"/>
            </a:endParaRPr>
          </a:p>
          <a:p>
            <a:pPr marL="0" lvl="0" indent="0" algn="just" rtl="0">
              <a:lnSpc>
                <a:spcPct val="110000"/>
              </a:lnSpc>
              <a:spcBef>
                <a:spcPts val="1500"/>
              </a:spcBef>
              <a:spcAft>
                <a:spcPts val="0"/>
              </a:spcAft>
              <a:buNone/>
            </a:pPr>
            <a:r>
              <a:rPr lang="it" sz="2000" dirty="0">
                <a:solidFill>
                  <a:srgbClr val="333333"/>
                </a:solidFill>
                <a:highlight>
                  <a:srgbClr val="FFFFFF"/>
                </a:highlight>
                <a:latin typeface="Times New Roman"/>
                <a:ea typeface="Times New Roman"/>
                <a:cs typeface="Times New Roman"/>
                <a:sym typeface="Times New Roman"/>
              </a:rPr>
              <a:t>La </a:t>
            </a:r>
            <a:r>
              <a:rPr lang="it" sz="2000" b="1" dirty="0">
                <a:solidFill>
                  <a:srgbClr val="333333"/>
                </a:solidFill>
                <a:highlight>
                  <a:srgbClr val="FFFFFF"/>
                </a:highlight>
                <a:latin typeface="Times New Roman"/>
                <a:ea typeface="Times New Roman"/>
                <a:cs typeface="Times New Roman"/>
                <a:sym typeface="Times New Roman"/>
              </a:rPr>
              <a:t>DPIA</a:t>
            </a:r>
            <a:r>
              <a:rPr lang="it" sz="2000" dirty="0">
                <a:solidFill>
                  <a:srgbClr val="333333"/>
                </a:solidFill>
                <a:highlight>
                  <a:srgbClr val="FFFFFF"/>
                </a:highlight>
                <a:latin typeface="Times New Roman"/>
                <a:ea typeface="Times New Roman"/>
                <a:cs typeface="Times New Roman"/>
                <a:sym typeface="Times New Roman"/>
              </a:rPr>
              <a:t> (acronimo per </a:t>
            </a:r>
            <a:r>
              <a:rPr lang="it" sz="2000" b="1" dirty="0">
                <a:solidFill>
                  <a:srgbClr val="333333"/>
                </a:solidFill>
                <a:highlight>
                  <a:srgbClr val="FFFFFF"/>
                </a:highlight>
                <a:latin typeface="Times New Roman"/>
                <a:ea typeface="Times New Roman"/>
                <a:cs typeface="Times New Roman"/>
                <a:sym typeface="Times New Roman"/>
              </a:rPr>
              <a:t>Data Protection Impact Assessment)</a:t>
            </a:r>
            <a:r>
              <a:rPr lang="it" sz="2000" dirty="0">
                <a:solidFill>
                  <a:srgbClr val="333333"/>
                </a:solidFill>
                <a:highlight>
                  <a:srgbClr val="FFFFFF"/>
                </a:highlight>
                <a:latin typeface="Times New Roman"/>
                <a:ea typeface="Times New Roman"/>
                <a:cs typeface="Times New Roman"/>
                <a:sym typeface="Times New Roman"/>
              </a:rPr>
              <a:t> è una prescrizione di fondamentale importanza nel GDPR ma anche abbastanza complessa e spinosa. In questa sede analizzaremo alcuni aspetti che riguardano: cos'è, chi ne è responsabile e quando è obbligatoria.</a:t>
            </a:r>
            <a:endParaRPr sz="2000" dirty="0">
              <a:solidFill>
                <a:srgbClr val="333333"/>
              </a:solidFill>
              <a:highlight>
                <a:srgbClr val="FFFFFF"/>
              </a:highlight>
              <a:latin typeface="Times New Roman"/>
              <a:ea typeface="Times New Roman"/>
              <a:cs typeface="Times New Roman"/>
              <a:sym typeface="Times New Roman"/>
            </a:endParaRPr>
          </a:p>
          <a:p>
            <a:pPr marL="0" lvl="0" indent="0" algn="l" rtl="0">
              <a:lnSpc>
                <a:spcPct val="115000"/>
              </a:lnSpc>
              <a:spcBef>
                <a:spcPts val="800"/>
              </a:spcBef>
              <a:spcAft>
                <a:spcPts val="0"/>
              </a:spcAft>
              <a:buNone/>
            </a:pPr>
            <a:r>
              <a:rPr lang="it" sz="1050" dirty="0">
                <a:solidFill>
                  <a:srgbClr val="333333"/>
                </a:solidFill>
                <a:highlight>
                  <a:srgbClr val="FFFFFF"/>
                </a:highlight>
                <a:latin typeface="Arial"/>
                <a:ea typeface="Arial"/>
                <a:cs typeface="Arial"/>
                <a:sym typeface="Arial"/>
              </a:rPr>
              <a:t> </a:t>
            </a:r>
            <a:endParaRPr sz="1050" dirty="0">
              <a:solidFill>
                <a:srgbClr val="333333"/>
              </a:solidFill>
              <a:highlight>
                <a:srgbClr val="FFFFFF"/>
              </a:highlight>
              <a:latin typeface="Arial"/>
              <a:ea typeface="Arial"/>
              <a:cs typeface="Arial"/>
              <a:sym typeface="Arial"/>
            </a:endParaRPr>
          </a:p>
          <a:p>
            <a:pPr marL="0" lvl="0" indent="0" algn="l" rtl="0">
              <a:spcBef>
                <a:spcPts val="800"/>
              </a:spcBef>
              <a:spcAft>
                <a:spcPts val="0"/>
              </a:spcAft>
              <a:buNone/>
            </a:pPr>
            <a:endParaRPr dirty="0"/>
          </a:p>
        </p:txBody>
      </p:sp>
      <p:sp>
        <p:nvSpPr>
          <p:cNvPr id="141" name="Google Shape;141;p1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260275" y="272675"/>
            <a:ext cx="8613900" cy="4635300"/>
          </a:xfrm>
          <a:prstGeom prst="rect">
            <a:avLst/>
          </a:prstGeom>
        </p:spPr>
        <p:txBody>
          <a:bodyPr spcFirstLastPara="1" wrap="square" lIns="91425" tIns="91425" rIns="91425" bIns="91425" anchor="t" anchorCtr="0">
            <a:normAutofit/>
          </a:bodyPr>
          <a:lstStyle/>
          <a:p>
            <a:pPr marL="0" lvl="0" indent="0" algn="ctr" rtl="0">
              <a:lnSpc>
                <a:spcPct val="110000"/>
              </a:lnSpc>
              <a:spcBef>
                <a:spcPts val="1500"/>
              </a:spcBef>
              <a:spcAft>
                <a:spcPts val="0"/>
              </a:spcAft>
              <a:buNone/>
            </a:pPr>
            <a:r>
              <a:rPr lang="it" sz="1811" b="1">
                <a:solidFill>
                  <a:srgbClr val="000000"/>
                </a:solidFill>
                <a:highlight>
                  <a:srgbClr val="FFFFFF"/>
                </a:highlight>
                <a:latin typeface="Times New Roman"/>
                <a:ea typeface="Times New Roman"/>
                <a:cs typeface="Times New Roman"/>
                <a:sym typeface="Times New Roman"/>
              </a:rPr>
              <a:t>Che cos'è la DPIA (Data Protection Impact Assessment)</a:t>
            </a:r>
            <a:endParaRPr sz="1811" b="1">
              <a:solidFill>
                <a:srgbClr val="000000"/>
              </a:solidFill>
              <a:highlight>
                <a:srgbClr val="FFFFFF"/>
              </a:highlight>
              <a:latin typeface="Times New Roman"/>
              <a:ea typeface="Times New Roman"/>
              <a:cs typeface="Times New Roman"/>
              <a:sym typeface="Times New Roman"/>
            </a:endParaRPr>
          </a:p>
          <a:p>
            <a:pPr marL="0" lvl="0" indent="0" algn="just" rtl="0">
              <a:lnSpc>
                <a:spcPct val="150000"/>
              </a:lnSpc>
              <a:spcBef>
                <a:spcPts val="800"/>
              </a:spcBef>
              <a:spcAft>
                <a:spcPts val="0"/>
              </a:spcAft>
              <a:buNone/>
            </a:pPr>
            <a:r>
              <a:rPr lang="it" sz="1861">
                <a:solidFill>
                  <a:srgbClr val="333333"/>
                </a:solidFill>
                <a:highlight>
                  <a:srgbClr val="FFFFFF"/>
                </a:highlight>
                <a:latin typeface="Times New Roman"/>
                <a:ea typeface="Times New Roman"/>
                <a:cs typeface="Times New Roman"/>
                <a:sym typeface="Times New Roman"/>
              </a:rPr>
              <a:t>Innanzitutto diciamo che la valutazione d’impatto in caso di violazione della protezione dei dati, è stata oggetto di analisi da parte del </a:t>
            </a:r>
            <a:r>
              <a:rPr lang="it" sz="1861" b="1">
                <a:solidFill>
                  <a:srgbClr val="333333"/>
                </a:solidFill>
                <a:highlight>
                  <a:srgbClr val="FFFFFF"/>
                </a:highlight>
                <a:latin typeface="Times New Roman"/>
                <a:ea typeface="Times New Roman"/>
                <a:cs typeface="Times New Roman"/>
                <a:sym typeface="Times New Roman"/>
              </a:rPr>
              <a:t>Gruppo di Lavoro del GDPR (WP29)</a:t>
            </a:r>
            <a:r>
              <a:rPr lang="it" sz="1861">
                <a:solidFill>
                  <a:srgbClr val="333333"/>
                </a:solidFill>
                <a:highlight>
                  <a:srgbClr val="FFFFFF"/>
                </a:highlight>
                <a:latin typeface="Times New Roman"/>
                <a:ea typeface="Times New Roman"/>
                <a:cs typeface="Times New Roman"/>
                <a:sym typeface="Times New Roman"/>
              </a:rPr>
              <a:t> che lo scorso 4 ottobre 2017 che ha redatto delle linee guida molto precise in materia di valutazione d'impatto sulla protezione dei dati e determinazione della possibilità che il trattamento "possa presentare un rischio elevato" ai fini del regolamento (UE) 2016/679 </a:t>
            </a:r>
            <a:endParaRPr sz="1861">
              <a:solidFill>
                <a:srgbClr val="333333"/>
              </a:solidFill>
              <a:highlight>
                <a:srgbClr val="FFFFFF"/>
              </a:highlight>
              <a:latin typeface="Times New Roman"/>
              <a:ea typeface="Times New Roman"/>
              <a:cs typeface="Times New Roman"/>
              <a:sym typeface="Times New Roman"/>
            </a:endParaRPr>
          </a:p>
          <a:p>
            <a:pPr marL="0" lvl="0" indent="0" algn="just" rtl="0">
              <a:lnSpc>
                <a:spcPct val="115000"/>
              </a:lnSpc>
              <a:spcBef>
                <a:spcPts val="800"/>
              </a:spcBef>
              <a:spcAft>
                <a:spcPts val="0"/>
              </a:spcAft>
              <a:buNone/>
            </a:pPr>
            <a:endParaRPr sz="1661">
              <a:solidFill>
                <a:srgbClr val="333333"/>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None/>
            </a:pPr>
            <a:endParaRPr/>
          </a:p>
        </p:txBody>
      </p:sp>
      <p:sp>
        <p:nvSpPr>
          <p:cNvPr id="147" name="Google Shape;147;p1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246450" y="245700"/>
            <a:ext cx="8651100" cy="4652100"/>
          </a:xfrm>
          <a:prstGeom prst="rect">
            <a:avLst/>
          </a:prstGeom>
        </p:spPr>
        <p:txBody>
          <a:bodyPr spcFirstLastPara="1" wrap="square" lIns="91425" tIns="91425" rIns="91425" bIns="91425" anchor="t" anchorCtr="0">
            <a:normAutofit/>
          </a:bodyPr>
          <a:lstStyle/>
          <a:p>
            <a:pPr marL="0" lvl="0" indent="0" algn="just" rtl="0">
              <a:lnSpc>
                <a:spcPct val="115000"/>
              </a:lnSpc>
              <a:spcBef>
                <a:spcPts val="0"/>
              </a:spcBef>
              <a:spcAft>
                <a:spcPts val="0"/>
              </a:spcAft>
              <a:buNone/>
            </a:pPr>
            <a:r>
              <a:rPr lang="it" sz="1861">
                <a:solidFill>
                  <a:srgbClr val="333333"/>
                </a:solidFill>
                <a:highlight>
                  <a:schemeClr val="dk1"/>
                </a:highlight>
                <a:latin typeface="Times New Roman"/>
                <a:ea typeface="Times New Roman"/>
                <a:cs typeface="Times New Roman"/>
                <a:sym typeface="Times New Roman"/>
              </a:rPr>
              <a:t>In breve possiamo dire che </a:t>
            </a:r>
            <a:r>
              <a:rPr lang="it" sz="1861" b="1">
                <a:solidFill>
                  <a:srgbClr val="333333"/>
                </a:solidFill>
                <a:highlight>
                  <a:schemeClr val="dk1"/>
                </a:highlight>
                <a:latin typeface="Times New Roman"/>
                <a:ea typeface="Times New Roman"/>
                <a:cs typeface="Times New Roman"/>
                <a:sym typeface="Times New Roman"/>
              </a:rPr>
              <a:t>la DPIA è una valutazione preliminare degli impatti, dei rischi,</a:t>
            </a:r>
            <a:r>
              <a:rPr lang="it" sz="1861">
                <a:solidFill>
                  <a:srgbClr val="333333"/>
                </a:solidFill>
                <a:highlight>
                  <a:schemeClr val="dk1"/>
                </a:highlight>
                <a:latin typeface="Times New Roman"/>
                <a:ea typeface="Times New Roman"/>
                <a:cs typeface="Times New Roman"/>
                <a:sym typeface="Times New Roman"/>
              </a:rPr>
              <a:t> ai quali potrebbe essere esposto un trattamento nel caso di violazione delle misure di protezione dei dati. Tale valutazione terrà conto sia del grado di rischio per i diritti e le libertà delle persone fisiche derivanti dal trattamento, sia del grado di evoluzione tecnologica degli strumenti con cui viene effettuato il trattamento. In caso di molteplici operazioni di trattamento, simili in termini di rischi che presentano, la DPIA può essere unica. Al fine di individuare le misure idonee a diminuire i rischi, il documento fissa solamente i criteri da seguire, e viene fatta una differenziazione tra le misure volte a ridurre il rischio e quelle finalizzate a dimostrare la conformità al Regolamento.</a:t>
            </a:r>
            <a:endParaRPr sz="1861">
              <a:solidFill>
                <a:srgbClr val="333333"/>
              </a:solidFill>
              <a:highlight>
                <a:schemeClr val="dk1"/>
              </a:highlight>
              <a:latin typeface="Times New Roman"/>
              <a:ea typeface="Times New Roman"/>
              <a:cs typeface="Times New Roman"/>
              <a:sym typeface="Times New Roman"/>
            </a:endParaRPr>
          </a:p>
          <a:p>
            <a:pPr marL="0" lvl="0" indent="0" algn="just" rtl="0">
              <a:lnSpc>
                <a:spcPct val="115000"/>
              </a:lnSpc>
              <a:spcBef>
                <a:spcPts val="800"/>
              </a:spcBef>
              <a:spcAft>
                <a:spcPts val="800"/>
              </a:spcAft>
              <a:buNone/>
            </a:pPr>
            <a:r>
              <a:rPr lang="it" sz="1861">
                <a:solidFill>
                  <a:srgbClr val="333333"/>
                </a:solidFill>
                <a:highlight>
                  <a:schemeClr val="dk1"/>
                </a:highlight>
                <a:latin typeface="Times New Roman"/>
                <a:ea typeface="Times New Roman"/>
                <a:cs typeface="Times New Roman"/>
                <a:sym typeface="Times New Roman"/>
              </a:rPr>
              <a:t>La cosa che rileva maggiormente dalle linee guida è, tuttavia, la concezione che </a:t>
            </a:r>
            <a:r>
              <a:rPr lang="it" sz="1861" b="1">
                <a:solidFill>
                  <a:srgbClr val="333333"/>
                </a:solidFill>
                <a:highlight>
                  <a:schemeClr val="dk1"/>
                </a:highlight>
                <a:latin typeface="Times New Roman"/>
                <a:ea typeface="Times New Roman"/>
                <a:cs typeface="Times New Roman"/>
                <a:sym typeface="Times New Roman"/>
              </a:rPr>
              <a:t>la valutazione del rischio non è una attività singola ed unica nel tempo, ma un processo e un flusso costante</a:t>
            </a:r>
            <a:r>
              <a:rPr lang="it" sz="1861">
                <a:solidFill>
                  <a:srgbClr val="333333"/>
                </a:solidFill>
                <a:highlight>
                  <a:schemeClr val="dk1"/>
                </a:highlight>
                <a:latin typeface="Times New Roman"/>
                <a:ea typeface="Times New Roman"/>
                <a:cs typeface="Times New Roman"/>
                <a:sym typeface="Times New Roman"/>
              </a:rPr>
              <a:t>.</a:t>
            </a:r>
            <a:endParaRPr sz="3200"/>
          </a:p>
        </p:txBody>
      </p:sp>
      <p:sp>
        <p:nvSpPr>
          <p:cNvPr id="153" name="Google Shape;153;p1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260275" y="235475"/>
            <a:ext cx="8502300" cy="4561200"/>
          </a:xfrm>
          <a:prstGeom prst="rect">
            <a:avLst/>
          </a:prstGeom>
        </p:spPr>
        <p:txBody>
          <a:bodyPr spcFirstLastPara="1" wrap="square" lIns="91425" tIns="91425" rIns="91425" bIns="91425" anchor="t" anchorCtr="0">
            <a:normAutofit fontScale="90000"/>
          </a:bodyPr>
          <a:lstStyle/>
          <a:p>
            <a:pPr marL="0" lvl="0" indent="0" algn="ctr" rtl="0">
              <a:lnSpc>
                <a:spcPct val="200000"/>
              </a:lnSpc>
              <a:spcBef>
                <a:spcPts val="1500"/>
              </a:spcBef>
              <a:spcAft>
                <a:spcPts val="0"/>
              </a:spcAft>
              <a:buNone/>
            </a:pPr>
            <a:r>
              <a:rPr lang="it" sz="1822" b="1" dirty="0">
                <a:solidFill>
                  <a:srgbClr val="000000"/>
                </a:solidFill>
                <a:highlight>
                  <a:srgbClr val="FFFFFF"/>
                </a:highlight>
                <a:latin typeface="Times New Roman"/>
                <a:ea typeface="Times New Roman"/>
                <a:cs typeface="Times New Roman"/>
                <a:sym typeface="Times New Roman"/>
              </a:rPr>
              <a:t>Chi è responsabile per la conduzione della valutazione d'impatto?</a:t>
            </a:r>
            <a:endParaRPr sz="1822" b="1"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200000"/>
              </a:lnSpc>
              <a:spcBef>
                <a:spcPts val="800"/>
              </a:spcBef>
              <a:spcAft>
                <a:spcPts val="0"/>
              </a:spcAft>
              <a:buNone/>
            </a:pPr>
            <a:r>
              <a:rPr lang="it" sz="1894" dirty="0">
                <a:solidFill>
                  <a:srgbClr val="000000"/>
                </a:solidFill>
                <a:highlight>
                  <a:srgbClr val="FFFFFF"/>
                </a:highlight>
                <a:latin typeface="Times New Roman"/>
                <a:ea typeface="Times New Roman"/>
                <a:cs typeface="Times New Roman"/>
                <a:sym typeface="Times New Roman"/>
              </a:rPr>
              <a:t>Responsabile è il titolare del trattamento.</a:t>
            </a:r>
            <a:endParaRPr sz="1894" b="1"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200000"/>
              </a:lnSpc>
              <a:spcBef>
                <a:spcPts val="800"/>
              </a:spcBef>
              <a:spcAft>
                <a:spcPts val="0"/>
              </a:spcAft>
              <a:buNone/>
            </a:pPr>
            <a:r>
              <a:rPr lang="it" sz="1894" dirty="0">
                <a:solidFill>
                  <a:srgbClr val="000000"/>
                </a:solidFill>
                <a:highlight>
                  <a:srgbClr val="FFFFFF"/>
                </a:highlight>
                <a:latin typeface="Times New Roman"/>
                <a:ea typeface="Times New Roman"/>
                <a:cs typeface="Times New Roman"/>
                <a:sym typeface="Times New Roman"/>
              </a:rPr>
              <a:t>La DPIA può essere condotta sia all'interno della organizzazione, azienda/scuola, con risorse proprie, oppure affidata all’esterno. In ogni caso, è il titolare a rimanere responsabile che quindi è chiamato a vigilare attentamente. Fondamentale è la comunicazione e la continua consultazione con </a:t>
            </a:r>
            <a:r>
              <a:rPr lang="it" sz="1894" b="1" dirty="0">
                <a:solidFill>
                  <a:srgbClr val="000000"/>
                </a:solidFill>
                <a:highlight>
                  <a:srgbClr val="FFFFFF"/>
                </a:highlight>
                <a:latin typeface="Times New Roman"/>
                <a:ea typeface="Times New Roman"/>
                <a:cs typeface="Times New Roman"/>
                <a:sym typeface="Times New Roman"/>
              </a:rPr>
              <a:t>il responsabile della protezione dei dati Data Protection Officer </a:t>
            </a:r>
            <a:r>
              <a:rPr lang="it" sz="1894" dirty="0">
                <a:solidFill>
                  <a:srgbClr val="000000"/>
                </a:solidFill>
                <a:highlight>
                  <a:srgbClr val="FFFFFF"/>
                </a:highlight>
                <a:latin typeface="Times New Roman"/>
                <a:ea typeface="Times New Roman"/>
                <a:cs typeface="Times New Roman"/>
                <a:sym typeface="Times New Roman"/>
              </a:rPr>
              <a:t>dove previsto, e con i responsabili del trattamento. Questi ultimi hanno l'obbligo di fornire un adeguato supporto al titolare del trattamento nell’osservare tale adempimento.</a:t>
            </a:r>
            <a:endParaRPr sz="1894" dirty="0">
              <a:solidFill>
                <a:srgbClr val="000000"/>
              </a:solidFill>
              <a:highlight>
                <a:srgbClr val="FFFFFF"/>
              </a:highlight>
              <a:latin typeface="Times New Roman"/>
              <a:ea typeface="Times New Roman"/>
              <a:cs typeface="Times New Roman"/>
              <a:sym typeface="Times New Roman"/>
            </a:endParaRPr>
          </a:p>
          <a:p>
            <a:pPr marL="0" lvl="0" indent="0" algn="just" rtl="0">
              <a:lnSpc>
                <a:spcPct val="115000"/>
              </a:lnSpc>
              <a:spcBef>
                <a:spcPts val="800"/>
              </a:spcBef>
              <a:spcAft>
                <a:spcPts val="0"/>
              </a:spcAft>
              <a:buNone/>
            </a:pPr>
            <a:endParaRPr sz="1461" dirty="0">
              <a:solidFill>
                <a:srgbClr val="000000"/>
              </a:solidFill>
              <a:highlight>
                <a:srgbClr val="FFFFFF"/>
              </a:highlight>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159" name="Google Shape;159;p1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it"/>
              <a:t>9</a:t>
            </a:fld>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3996</Words>
  <Application>Microsoft Office PowerPoint</Application>
  <PresentationFormat>Presentazione su schermo (16:9)</PresentationFormat>
  <Paragraphs>108</Paragraphs>
  <Slides>27</Slides>
  <Notes>14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27</vt:i4>
      </vt:variant>
    </vt:vector>
  </HeadingPairs>
  <TitlesOfParts>
    <vt:vector size="35" baseType="lpstr">
      <vt:lpstr>Times New Roman</vt:lpstr>
      <vt:lpstr>Amatic SC</vt:lpstr>
      <vt:lpstr>Calibri</vt:lpstr>
      <vt:lpstr>Arial</vt:lpstr>
      <vt:lpstr>PT Sans</vt:lpstr>
      <vt:lpstr>Titillium Web</vt:lpstr>
      <vt:lpstr>Nunito</vt:lpstr>
      <vt:lpstr>Shift</vt:lpstr>
      <vt:lpstr>Cosa intendiamo per dati personali? </vt:lpstr>
      <vt:lpstr>Sono dati personali le informazioni che identificano o rendono identificabile, direttamente o indirettamente, una persona fisica e che possono fornire informazioni sulle sue caratteristiche, le sue abitudini, il suo stile di vita, le sue relazioni personali, il suo stato di salute, la sua situazione economica, ecc.. </vt:lpstr>
      <vt:lpstr>Particolarmente importanti sono: • i dati che permettono l'identificazione diretta - come i dati anagrafici (ad esempio: nome e cognome), le immagini, ecc. - e i dati che permettono l'identificazione indiretta, come un numero di identificazione (ad esempio, il codice fiscale, l'indirizzo IP, il numero di targa); • i dati rientranti in particolari categorie: si tratta dei dati c.d. "sensibili", cioè quelli che rivelano l'origine razziale od etnica, le convinzioni religiose, filosofiche, le opinioni politiche, l'appartenenza sindacale, relativi alla salute o alla vita sessuale. Il Regolamento (UE) 2016/679 (articolo 9) ha incluso nella nozione anche i dati genetici, i dati biometrici e quelli relativi all'orientamento sessuale; • i dati relativi a condanne penali e reati: si tratta dei dati c.d. "giudiziari", cioè quelli che possono rivelare l'esistenza di determinati provvedimenti giudiziari soggetti ad iscrizione nel casellario giudiziale (ad esempio, i provvedimenti penali di condanna definitivi, la liberazione condizionale, il divieto od obbligo di soggiorno, le misure alternative alla detenzione) o la qualità di imputato o di indagato. Il Regolamento (UE) 2016/679 (articolo 10) ricomprende in tale nozione i dati relativi alle condanne penali e ai reati o a connesse misure di sicurezza. </vt:lpstr>
      <vt:lpstr>Valutazione d'impatto sulla protezione dei dati - registro trattamento dati </vt:lpstr>
      <vt:lpstr>Valutazione d'impatto  sulla protezione dei dati</vt:lpstr>
      <vt:lpstr>Quando è necessaria una valutazione d’impatto sulla protezione dei dati?  Per una corretta gestione dei dati personali e conformità alle disposizioni del GDPR, è necessaria una valutazione dei rischi derivanti da violazioni e le conseguenza possibili.   La DPIA (acronimo per Data Protection Impact Assessment) è una prescrizione di fondamentale importanza nel GDPR ma anche abbastanza complessa e spinosa. In questa sede analizzaremo alcuni aspetti che riguardano: cos'è, chi ne è responsabile e quando è obbligatoria.   </vt:lpstr>
      <vt:lpstr>Che cos'è la DPIA (Data Protection Impact Assessment) Innanzitutto diciamo che la valutazione d’impatto in caso di violazione della protezione dei dati, è stata oggetto di analisi da parte del Gruppo di Lavoro del GDPR (WP29) che lo scorso 4 ottobre 2017 che ha redatto delle linee guida molto precise in materia di valutazione d'impatto sulla protezione dei dati e determinazione della possibilità che il trattamento "possa presentare un rischio elevato" ai fini del regolamento (UE) 2016/679   </vt:lpstr>
      <vt:lpstr>In breve possiamo dire che la DPIA è una valutazione preliminare degli impatti, dei rischi, ai quali potrebbe essere esposto un trattamento nel caso di violazione delle misure di protezione dei dati. Tale valutazione terrà conto sia del grado di rischio per i diritti e le libertà delle persone fisiche derivanti dal trattamento, sia del grado di evoluzione tecnologica degli strumenti con cui viene effettuato il trattamento. In caso di molteplici operazioni di trattamento, simili in termini di rischi che presentano, la DPIA può essere unica. Al fine di individuare le misure idonee a diminuire i rischi, il documento fissa solamente i criteri da seguire, e viene fatta una differenziazione tra le misure volte a ridurre il rischio e quelle finalizzate a dimostrare la conformità al Regolamento. La cosa che rileva maggiormente dalle linee guida è, tuttavia, la concezione che la valutazione del rischio non è una attività singola ed unica nel tempo, ma un processo e un flusso costante.</vt:lpstr>
      <vt:lpstr>Chi è responsabile per la conduzione della valutazione d'impatto? Responsabile è il titolare del trattamento. La DPIA può essere condotta sia all'interno della organizzazione, azienda/scuola, con risorse proprie, oppure affidata all’esterno. In ogni caso, è il titolare a rimanere responsabile che quindi è chiamato a vigilare attentamente. Fondamentale è la comunicazione e la continua consultazione con il responsabile della protezione dei dati Data Protection Officer dove previsto, e con i responsabili del trattamento. Questi ultimi hanno l'obbligo di fornire un adeguato supporto al titolare del trattamento nell’osservare tale adempimento.  </vt:lpstr>
      <vt:lpstr>Quindi il Titolare del Trattamento ha il compito, la responsabilità di individuare origine, natura, probabilità e gravità del rischio, nonchè l’ambito di applicazione, il contesto e le finalità del trattamento stesso, prima che i dati vengano trattati: quanto più è elevata la rischiosità del dato, tanto più alte possono essere le conseguenze in termini d’impatto. I riferimenti all'interno del Regolamento sono precisi e collocati in due norme diverse: l’art.24, che colloca l’analisi dei rischi fra le caratteristiche dei trattamenti di cui occorre tener conto per mettere in atto tutte le misure tecniche e organizzative adeguate e stabilisce che il titolare deve essere sempre in grado di dimostrare di aver adottato tutte le misure necessarie affinche il trattamento sia conforme al GDPR, e l’art. 35, che prevede invece una specifica valutazione di impatto quando i trattamenti, considerate le circostanze indicate nella norma, possono presentare rischi elevati per gli interessati. Inoltre, lo stesso art. 35, specifica i casi in cui è necessaria la valutazione di impatto, e ne determina procedure e le modalità da seguire oltre agli elementi da tenere in considerazione.</vt:lpstr>
      <vt:lpstr>Quando la DPIA è obbligatoria? Tre sono le ipotesi individuate dal Regolamento in cui la valutazione è obbligatoria, ma lascia alle autorità di controllo (Il Garante) il compito di redigere un elenco delle tipologie di trattamenti soggetti alla DPIA. Art. 35, 3° comma del Regolamento: "la valutazione d’impatto è obbligatoria in presenza di:  a) una valutazione sistematica e globale di aspetti personali relativi a persone fisiche, basata su un trattamento automatizzato;  b) un trattamento, su larga scala, di categorie particolari di dati personali o di dati relativi a condanne penali e a reati;  c) una sorveglianza sistematica su larga scala di una zona accessibile al pubblico". </vt:lpstr>
      <vt:lpstr>Tale elenco non può considerarsi esaustivo. Allo scopo di aiutare il titolare del trattamento in ordine alla necessità di realizzare la DPIA, il Gruppo di lavoro ex art. 29 ha individuato alcuni criteri per determinarne la necessità ovvero: processo decisionale automatizzato; monitoraggio sistematico; dati sensibili o aventi carattere altamente personale; trattamento dei dati su larga scala; dati relativi a interessi vulnerabili; uso innovativo o applicazione di nuove soluzioni tecnologiche; ipotesi in cui il trattamento impedisce agli interessati di esercitare un diritto o avvalersi di un servizio.  </vt:lpstr>
      <vt:lpstr>Traduciamo meglio: rilevano, ai fini della obbligatorietà della valutazione d'impatto, l’estensione e il contesto del trattamento, il numero di soggetti interessati e la natura dei dati oggetto di trattamento. All'interno delle Linee Guida possiamo trovare un elenco di operazioni di trattamento di dati personali per le quali l’effettuazione della valutazione d’impatto si ritiene obbligatoria ed uno per le quali non è necessaria. Ulteriore importante precisazione riguarda il fatto che la DPIA, relativamente all’analisi dei rischi, va fatta sempre prima che il trattamento abbia inizio e va fatta rispetto a ciascun singolo trattamento. Ancora, nell'effettuare l'analisi dei rischi si dovrà porre attenzione anche alle componenti dei device (hardware) utilizzati. Inoltre, qualora il titolare ritenga che il trattamento non comporti rischi elevati, dopo l'analisi, può decidere di non procedere oltre. </vt:lpstr>
      <vt:lpstr>Cosa è il registro delle attività di trattamento?   L’art. 30 del Regolamento (EU) n. 679/2016  prevede tra gli adempimenti principali del titolare e del responsabile del trattamento la tenuta del registro delle attività di trattamento.    E’ un documento contenente le principali informazioni (specificatamente individuate dall’art. 30 del RGPD) relative alle operazioni di trattamento svolte dal titolare e, se nominato, dal responsabile del trattamento.   Costituisce uno dei principali elementi di accountability del titolare, in quanto strumento idoneo a fornire un quadro aggiornato dei trattamenti in essere all’interno della propria organizzazione, indispensabile per ogni attività di valutazione o analisi del rischio e dunque preliminare rispetto a tali attività.    Il registro deve avere forma scritta, anche elettronica, e deve essere esibito su richiesta al Garante.   </vt:lpstr>
      <vt:lpstr>Chi è tenuto a redigerlo?    Tutti i titolari e i responsabili del trattamento sono tenuti a redigere il Registro delle attività di trattamento (v. art. 30, par. 1 e 2 del RGPD).    In particolare, in ambito privato, i soggetti obbligati sono così individuabili:   imprese o organizzazioni con  almeno 250 dipendenti; qualunque titolare o responsabile (incluse imprese o organizzazioni con meno di 250 dipendenti) che effettui trattamenti che possano presentare un rischio – anche non elevato – per i diritti e le libertà dell'interessato; qualunque titolare o responsabile (incluse  imprese o organizzazioni con meno di 250 dipendenti) che effettui trattamenti non occasionali; qualunque titolare o responsabile (incluse  imprese o organizzazioni con meno di 250 dipendenti) che effettui trattamenti delle categorie particolari di dati di cui all’articolo 9, paragrafo 1 RGPD, o di dati personali relativi a condanne penali e a reati di cui all’articolo 10 RGPD.  </vt:lpstr>
      <vt:lpstr>Rientrano nella categoria delle “organizzazioni” di cui all’art. 30, par. 5 anche le associazioni, fondazioni e i comitati.  Alla luce di quanto detto sopra, sono tenuti all’obbligo di redazione del registro, ad esempio:    - esercizi commerciali, esercizi pubblici o artigiani con almeno un dipendente (bar, ristoranti, officine, negozi, piccola distribuzione, ecc.) e/o  che  trattino dati sanitari dei clienti (es. parrucchieri, estetisti, ottici, odontotecnici, tatuatori ecc.);  - liberi professionisti con almeno un dipendente e/o che trattino dati sanitari e/o dati relativi a condanne penali o reati (es. commercialisti, notai, avvocati, osteopati, fisioterapisti, farmacisti, medici in generale);  - associazioni, fondazioni e comitati ove trattino “categorie particolari di dati” e/o dati relativi a condanne penali o reati (i.e. organizzazioni di tendenza; associazioni a tutela di soggetti c.d. “vulnerabili” quali ad esempio malati, persone con disabilità, ex detenuti ecc.; associazioni che perseguono finalità di prevenzione e contrasto delle discriminazioni di genere, razziali, basate sull’orientamento sessuale, politico o religioso ecc.; associazioni sportive con riferimento ai dati sanitari trattati; partiti e movimenti politici; sindacati; associazioni e movimenti a carattere religioso);</vt:lpstr>
      <vt:lpstr>- il condominio ove tratti “categorie particolari di dati” (es. delibere per interventi volti al superamento e all’abbattimento delle barriere architettoniche ai sensi della L. n. 13/1989; richieste di risarcimento danni comprensive di spese mediche relativi a sinistri avvenuti all’interno dei locali condominiali).   Infine, si precisa che le imprese e organizzazioni con meno di 250 dipendenti obbligate alla tenuta del registro potranno comunque beneficiare di alcune misure di semplificazione, potendo circoscrivere l’obbligo di redazione del registro alle sole specifiche attività di trattamento sopra individuate (es. ove il trattamento delle categorie particolari di dati si riferisca a quelli inerenti un solo lavoratore dipendente, il registro potrà essere predisposto e mantenuto esclusivamente con riferimento a tale limitata tipologia di trattamento).  Al di fuori dei casi di tenuta obbligatoria del Registro, anche alla luce del considerando 82 del RGPD, il Garante ne raccomanda la redazione a tutti i titolari e responsabili del trattamento, in quanto strumento che,  fornendo piena contezza del tipo di trattamenti svolti, contribuisce a meglio attuare, con modalità semplici e accessibili a tutti, il principio di accountability e, al contempo, ad agevolare in maniera dialogante e collaborativa l’attività di controllo del Garante stesso.   Si invita altresì a consultare il documento interpretativo del 19 aprile 2018 del Gruppo ex art. 29 (Ora Comitato europeo per la protezione dei dati) reperibile al seguente link: http://ec.europa.eu/newsroom/article29/item-detail.cfm?item_id=624045       </vt:lpstr>
      <vt:lpstr>Sistema sanzionatorio privacy</vt:lpstr>
      <vt:lpstr>Le conseguenze di una violazione delle norme in materia di protezione dei dati personali possono essere di diverso tipo, tra le quali anche le sanzioni pecuniarie. E' importante tenere presente che non è sufficiente rispettare le norme in materia di protezione dei dati personali, ma, in ossequio del principio di accountability, i titolari dovranno dimostrare di essere consapevoli delle modalità di trattamento e di conservazione degli stessi, insomma dovranno saper rendere conto di quanto fanno.  </vt:lpstr>
      <vt:lpstr>Le violazioni Il regolamento europeo, integrato dal Codice Privacy, distingue due gruppi di violazioni.  1) Nel primo caso (art. 83, par. 4, GDPR) le sanzioni amministrative pecuniarie possono arrivare fino a 10 milioni di euro oppure, per le imprese, al 2% del fatturato mondiale annuo dell'esercizio precedente, se superiore, e riguardano:  a) inosservanza degli obblighi del titolare e del responsabile del trattamento a norma degli articoli 8 (consenso dei minori), 11 (trattamento che non richiede identificazione), da 25 a 39 (privacy by default, contitolari del trattamento, rappresentanti non stabiliti nell'Unione, responsabili del trattamento, registro dei trattamenti, sicurezza, notifica delle violazioni, valutazione di impatto, DPO), 42 e 43;  </vt:lpstr>
      <vt:lpstr>b) inosservanza degli obblighi dell’organismo di certificazione a norma degli articoli 42 e 43;  c) inosservanza degli obblighi dell’organismo di controllo a norma dell’articolo 41, paragrafo 4;  d) inosservanza dell'articolo 2-quinquies, comma 2, Cod. Privacy (informativa ai minori);  e) inosservanza dell'art. 2-quinquiesdecies Cod. Privacy (trattamento che presenta rischi elevati per l'esecuzione di un compito di interesse pubblico);  f) inosservanza dell'art. 92, comma 1 Cod. Privacy (cartelle cliniche); g) inosservanza dell'art. 93, comma 1, Cod. Privacy (certificato di assistenza al parto); h) inosservanza dell'art. 123, comma 4, Cod. Privacy (informativa agli utenti per i dati relativi al traffico telefonico); i) inosservanza dell'art. 128 Cod. Privacy (blocco dei trasferimenti di chiamata);  l) inosservanza dell'art. 129, comma 2, Cod. Privacy (consenso per l'inclusione negli elenchi telefonici);  m) inosservanza dell'art. 132-ter Cod. Privacy (misure di sicurezza per i fornitori di servizi di comunicazione elettronica);  n) non effettuazione della valutazione di impatto di cui all'articolo 110 Cod. Privacy, comma 1, primo periodo;  o) non sottoposizione del programma di ricerca a consultazione preventiva del Garante a norma dell'art. 110 Cod. Privacy, comma 1, terzo periodo.  </vt:lpstr>
      <vt:lpstr>2) Un secondo gruppo di violazioni (art. 83, par. 5, GDPR), per il quale sono previste sanzioni fino 20 milioni di euro o, per le imprese, fino al 4 % del fatturato mondiale totale annuo dell’esercizio precedente, se superiore, riguardano:  a) inosservanza dei principi di base del trattamento, comprese le condizioni relative al consenso, a norma degli articoli 5, 6, 7 e 9; b) inosservanza dei diritti degli interessati a norma degli articoli da 12 a 22;  c) inosservanza dei trasferimenti di dati personali a un destinatario in un paese terzo o un’organizzazione internazionale a norma degli articoli da 44 a 49; d) inosservanza di qualsiasi obbligo ai sensi delle legislazioni degli Stati membri adottate a norma del capo IX;  e) inosservanza di un ordine, di una limitazione provvisoria o definitiva di trattamento o di un ordine di sospensione dei flussi di dati dell’autorità di controllo ai sensi dell’articolo 58, paragrafo 2, o il negato accesso in violazione dell’articolo 58, paragrafo 1;  f) inosservanza degli articoli 2-ter, 2-quinquies, comma 1, 2-sexies, 2-septies, comma 8, 2-octies, 2-terdecies, commi 1, 2, 3 e 4, 52, commi 4 e 5, 75, 78, 79, 80, 82, 92, comma 2, 93, commi 2 e 3, 96, 99, 100, commi 1, 2 e 4, 101, 105 commi 1, 2 e 4, 110-bis, commi 2 e 3, 111, 111-bis, 116, comma 1, 120, comma 2, 122, 123, commi 1, 2, 3 e 5, 124, 125, 126, 130, commi da 1 a 5, 131, 132, 132-bis, comma 2, 132-quater, 157, nonche' delle misure di garanzia, delle regole deontologiche di cui rispettivamente agli articoli 2-septies e 2-quater.  </vt:lpstr>
      <vt:lpstr>In presenza di una violazione si possono avere le seguenti conseguenze:  - l'autorità di controllo può imporre al titolare delle misure procedurali o tecniche di natura correttiva, da attuare nell'immediatezza, compreso il potere di limitare, sospendere o addirittura bloccare i trattamenti;  - se la violazione comporta danni agli interessati, il titolare, insieme al responsabile del trattamento, dovrà provvedere al risarcimento dei danni, materiali e morali;  - la violazione può portare a danni reputazionali a carico del titolare (es. a seguito di un data breach) con gravi conseguenze sull'attività dell'azienda;  - la violazione può comportare responsabilità per mancato rispetto delle pattuizioni contrattuali con altri titolari o contitolari;  - la violazione può portare all'applicazione di sanzioni amministrative da parte dell'autorità di controllo;  - la violazione può portare all'applicazione di eventuali sanzioni penali, se lo Stato si è avvalso della possibilità di introdurre tali sanzioni all'interno del suo ordinamento, come previsto dal regolamento europeo.    </vt:lpstr>
      <vt:lpstr>Sanzioni correttive L'autorità di controllo ha il potere di irrogare sanzioni correttive non pecuniarie (art. 58 GDPR). Le autorità devono garantire affinché le sanzioni siano effettive, proporzionate e dissuasive. In base al principio di coerenza l'intervento delle autorità dovrà essere equivalente tra i vari Stati. Esse consistono nel:  - rivolgere avvertimenti al titolare o al responsabile del trattamento sul fatto che i trattamenti previsti possono violare le norme;  - rivolgere ammonimenti al titolare o al responsabile del trattamento ove i trattamenti abbiano violato le norme;  - ingiungere al titolare o al responsabile del trattamento di soddisfare le richieste dell’interessato di esercitare i relativi diritti;  - ingiungere al titolare o al responsabile del trattamento di conformare i trattamenti alle norme, eventualmente specificando le modalità e i termini per conformarsi;  - ingiungere al titolare di comunicare agli interessati una violazione dei dati personali;  - imporre una limitazione provvisoria o definitiva al trattamento, sospendere temporaneamente il trattamento, o vietarlo del tutto;  - ordinare la rettifica, la cancellazione o l'aggiornamento dei dati personali, e la notificazione di tali misure ai destinatari cui sono stati comunicati i dati personali;  - revocare le certificazioni o ingiungere all’organismo di certificazione di ritirare le certificazioni rilasciate se i requisiti non sono soddisfatti;  - ordinare la sospensione dei flussi di dati verso un destinatario in un paese terzo o un’organizzazione internazionale;  - infliggere le sanzioni amministrative pecuniarie.    </vt:lpstr>
      <vt:lpstr>Sanzioni amministrative  Le autorità di controllo nazionali (Garante) possono infliggere una sanzione amministrativa (art. 83 GDPR) in aggiunta o al posto delle sanzioni correttive. Anche questa sanzioni devono essere effettive, proporzionate e dissuasive, oltre che equivalenti tra i vari Stati.  Al momento di infliggere una sanzione pecuniaria, l'autorità di controllo dovrà considerare vari criteri per stabilire il tipo di sanzione da applicare e l'eventuale importo:  - la natura, la gravità (più violazioni in un singolo contesto, o separate violazioni) e la durata della violazione (quindi se il titolare si è attivato tempestivamente), tenendo in considerazione la natura, l’oggetto o a finalità del trattamento in questione nonché il numero di interessati lesi dal danno (in relazione agli abitanti del paese) e il livello del danno da essi subito (in caso di violazioni minori, con rischio non significativo per gli interessati, l'autorità può procedere con un semplice avvertimento); ;  - il carattere doloso o colposo della violazione (una violazione intenzionale verrà considerata più grave);  - se la violazione ha portato un profitto al titolare;   </vt:lpstr>
      <vt:lpstr>- le misure adottate dal titolare del trattamento o dal responsabile del trattamento per attenuare il danno subito dagli interessati; - il grado di responsabilità del titolare del trattamento o del responsabile del trattamento tenendo conto delle misure tecniche e organizzative da essi messe in atto;  - eventuali precedenti violazioni pertinenti commesse dal titolare del trattamento o dal responsabile del trattamento;  - il grado di cooperazione con l’autorità di controllo al fine di porre rimedio alla violazione e attenuarne i possibili effetti negativi;  - le categorie di dati personali interessate dalla violazione;  - la maniera in cui l’autorità di controllo ha preso conoscenza della violazione, in particolare se e in che misura il titolare del trattamento o il responsabile del trattamento ha notificato la violazione;  - qualora siano stati precedentemente disposti provvedimenti nei confronti del titolare del trattamento o del responsabile del trattamento in questione relativamente allo stesso oggetto, il rispetto di tali provvedimenti;  - l’adesione a codici di condotta o a meccanismi di certificazione.  Una volta provata dall'autorità amministrativa la fattispecie tipica dell'illecito, è il trasgressore, in virtù della presunzione di colpa, che dovrà provare di aver agito in assenza di colpevolezza (Art. 3 Legge n. 689/1981).  </vt:lpstr>
      <vt:lpstr> Sanzioni penali:  - Trattamento illecito di dati;  - Comunicazione e diffusione illecita di dati personali;  - Acquisizione fraudolenta di dati personali;  - Interruzione dell'esecuzione dei compiti o dell'esercizio dei poteri del Garante;  - Inosservanza di provvedimenti del Garante;  - Violazioni in materia di controlli a distanza dei lavoratori;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Registro ingressi  esterni -  Valutazione d'impatto sulla protezione dei dati - registro trattamento dati</dc:title>
  <dc:creator>Bruno Malena</dc:creator>
  <cp:lastModifiedBy>ANTONIA MALENA BRUNO</cp:lastModifiedBy>
  <cp:revision>3</cp:revision>
  <dcterms:modified xsi:type="dcterms:W3CDTF">2021-09-07T10:31:26Z</dcterms:modified>
</cp:coreProperties>
</file>